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70" r:id="rId3"/>
    <p:sldId id="271" r:id="rId4"/>
    <p:sldId id="257" r:id="rId5"/>
    <p:sldId id="269" r:id="rId6"/>
    <p:sldId id="263" r:id="rId7"/>
    <p:sldId id="264" r:id="rId8"/>
    <p:sldId id="265" r:id="rId9"/>
    <p:sldId id="262" r:id="rId10"/>
    <p:sldId id="272" r:id="rId11"/>
    <p:sldId id="268" r:id="rId12"/>
    <p:sldId id="259" r:id="rId13"/>
    <p:sldId id="261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8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512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67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472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20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096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758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792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069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671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509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1203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37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8368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8472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249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815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87AD3-7FB9-4878-AD51-01B14D58B1A1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4F2A4C-FBBC-4068-A2E2-4E3F79E4C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733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instagram.com/reel/DZZJ6VCN9W1/?utm_source=ig_web_button_share_sheet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C5A7C-74D3-4CDA-B516-3B95E9D39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213612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Developing Emotionally Resilient Children</a:t>
            </a:r>
          </a:p>
        </p:txBody>
      </p:sp>
      <p:pic>
        <p:nvPicPr>
          <p:cNvPr id="2056" name="Picture 8" descr="20 Perseverance Quotes for Kids Who ...">
            <a:extLst>
              <a:ext uri="{FF2B5EF4-FFF2-40B4-BE49-F238E27FC236}">
                <a16:creationId xmlns:a16="http://schemas.microsoft.com/office/drawing/2014/main" id="{D41DBEA5-5F06-4D81-B2FE-6A75299D2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762" y="3262005"/>
            <a:ext cx="3266613" cy="326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11 Boredom Quotes for Kids ...">
            <a:extLst>
              <a:ext uri="{FF2B5EF4-FFF2-40B4-BE49-F238E27FC236}">
                <a16:creationId xmlns:a16="http://schemas.microsoft.com/office/drawing/2014/main" id="{23001392-B8AA-41A5-8E88-BA8846D05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334" y="3262006"/>
            <a:ext cx="3266613" cy="326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519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A8EF0-FE80-4435-8246-4DA735626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What is Resilience?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9B616F-C03C-4CB1-AB12-C9E84130D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718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i="0" dirty="0">
                <a:solidFill>
                  <a:schemeClr val="tx1"/>
                </a:solidFill>
                <a:effectLst/>
                <a:latin typeface="Montserrat" panose="00000500000000000000" pitchFamily="2" charset="0"/>
              </a:rPr>
              <a:t>Resilience is the ability to bounce back from difficult or challenging situations</a:t>
            </a:r>
            <a:r>
              <a:rPr lang="en-GB" sz="4000" i="0" dirty="0">
                <a:solidFill>
                  <a:srgbClr val="2F3141"/>
                </a:solidFill>
                <a:effectLst/>
                <a:latin typeface="Montserrat" panose="00000500000000000000" pitchFamily="2" charset="0"/>
              </a:rPr>
              <a:t>. </a:t>
            </a:r>
            <a:endParaRPr lang="en-GB" sz="4000" i="0" dirty="0">
              <a:solidFill>
                <a:schemeClr val="tx1"/>
              </a:solidFill>
              <a:effectLst/>
              <a:latin typeface="Proxima Nova Semi Bold"/>
            </a:endParaRPr>
          </a:p>
        </p:txBody>
      </p:sp>
      <p:pic>
        <p:nvPicPr>
          <p:cNvPr id="3076" name="Picture 4" descr="RESILIENCY: YOUR INNER “BOUNCING BALL” | Author Becky Johnen">
            <a:extLst>
              <a:ext uri="{FF2B5EF4-FFF2-40B4-BE49-F238E27FC236}">
                <a16:creationId xmlns:a16="http://schemas.microsoft.com/office/drawing/2014/main" id="{351D11DB-A562-49F2-9FBF-AE095B645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381" y="3449984"/>
            <a:ext cx="2901285" cy="307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063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A8EF0-FE80-4435-8246-4DA735626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Lack of Emotional Resilience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9B616F-C03C-4CB1-AB12-C9E84130D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7189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b="0" i="0" dirty="0">
                <a:solidFill>
                  <a:schemeClr val="tx1"/>
                </a:solidFill>
                <a:effectLst/>
                <a:latin typeface="Proxima Nova Semi Bold"/>
              </a:rPr>
              <a:t>Many children lack resilience and feel overwhelmed by life for a variety of reasons.</a:t>
            </a:r>
          </a:p>
          <a:p>
            <a:r>
              <a:rPr lang="en-GB" sz="2400" dirty="0">
                <a:solidFill>
                  <a:schemeClr val="tx1"/>
                </a:solidFill>
                <a:latin typeface="Proxima Nova Semi Bold"/>
              </a:rPr>
              <a:t>Growing concern about the declining resilience of children</a:t>
            </a:r>
            <a:endParaRPr lang="en-GB" sz="2400" b="0" i="0" dirty="0">
              <a:solidFill>
                <a:schemeClr val="tx1"/>
              </a:solidFill>
              <a:effectLst/>
              <a:latin typeface="Proxima Nova Semi Bold"/>
            </a:endParaRPr>
          </a:p>
          <a:p>
            <a:r>
              <a:rPr lang="en-GB" sz="2400" b="0" i="0" dirty="0">
                <a:solidFill>
                  <a:schemeClr val="tx1"/>
                </a:solidFill>
                <a:effectLst/>
                <a:latin typeface="Proxima Nova Semi Bold"/>
              </a:rPr>
              <a:t>Our culture may condition people to believe that they shouldn’t have to struggle.</a:t>
            </a:r>
          </a:p>
          <a:p>
            <a:r>
              <a:rPr lang="en-GB" sz="2400" b="0" i="0" dirty="0">
                <a:solidFill>
                  <a:schemeClr val="tx1"/>
                </a:solidFill>
                <a:effectLst/>
                <a:latin typeface="Proxima Nova Semi Bold"/>
              </a:rPr>
              <a:t>C</a:t>
            </a:r>
            <a:r>
              <a:rPr lang="en-GB" sz="2400" dirty="0">
                <a:solidFill>
                  <a:schemeClr val="tx1"/>
                </a:solidFill>
              </a:rPr>
              <a:t>hildren today appear less willing to persist when tasks become difficult.</a:t>
            </a:r>
          </a:p>
          <a:p>
            <a:endParaRPr lang="en-GB" sz="2400" b="0" i="0" dirty="0">
              <a:solidFill>
                <a:schemeClr val="tx1"/>
              </a:solidFill>
              <a:effectLst/>
              <a:latin typeface="Proxima Nova Semi Bold"/>
            </a:endParaRPr>
          </a:p>
        </p:txBody>
      </p:sp>
    </p:spTree>
    <p:extLst>
      <p:ext uri="{BB962C8B-B14F-4D97-AF65-F5344CB8AC3E}">
        <p14:creationId xmlns:p14="http://schemas.microsoft.com/office/powerpoint/2010/main" val="33610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BEAFED-B68C-43DE-BD20-5CF05791C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Why is this?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1360F-FDC9-4965-8F9C-194E53AD1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347" y="1757466"/>
            <a:ext cx="8596668" cy="3880773"/>
          </a:xfrm>
        </p:spPr>
        <p:txBody>
          <a:bodyPr/>
          <a:lstStyle/>
          <a:p>
            <a:r>
              <a:rPr lang="en-GB" sz="2400" dirty="0">
                <a:solidFill>
                  <a:schemeClr val="tx1"/>
                </a:solidFill>
              </a:rPr>
              <a:t>World seems a more dangerous place</a:t>
            </a:r>
          </a:p>
          <a:p>
            <a:r>
              <a:rPr lang="en-GB" sz="2400" dirty="0">
                <a:solidFill>
                  <a:schemeClr val="tx1"/>
                </a:solidFill>
              </a:rPr>
              <a:t>COVID changed our behaviours</a:t>
            </a:r>
          </a:p>
          <a:p>
            <a:r>
              <a:rPr lang="en-GB" sz="2400" dirty="0">
                <a:solidFill>
                  <a:schemeClr val="tx1"/>
                </a:solidFill>
              </a:rPr>
              <a:t>Screens / social media affecting emotional resilience</a:t>
            </a:r>
          </a:p>
          <a:p>
            <a:r>
              <a:rPr lang="en-GB" sz="2400" dirty="0">
                <a:solidFill>
                  <a:schemeClr val="tx1"/>
                </a:solidFill>
              </a:rPr>
              <a:t>Change in parenting – ‘helicopter’ parenting replacing previous generation of dismissive ‘suck it up’ parenting</a:t>
            </a:r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970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DB9ECE6-4E9C-485D-B9AE-5F4972968D83}"/>
              </a:ext>
            </a:extLst>
          </p:cNvPr>
          <p:cNvSpPr txBox="1"/>
          <p:nvPr/>
        </p:nvSpPr>
        <p:spPr>
          <a:xfrm>
            <a:off x="504372" y="758371"/>
            <a:ext cx="6175828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b="1" dirty="0"/>
              <a:t> 1.  Children experience less unstructured challenge</a:t>
            </a:r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dirty="0"/>
              <a:t>Children expect instant fixes to uncomfortable feelings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We need to teach emotional resilience by teaching children to sit in their ‘tolerable’ stress zone or ‘growth’ zone more often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Children need to experience being bored and managing that feeling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Opportunities for free play which is unstructured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DB8C45-0769-4920-9E2E-BD1E666A1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9007" y="1208128"/>
            <a:ext cx="4520942" cy="444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99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27CAB45-37FE-44FF-B739-3B79C8520472}"/>
              </a:ext>
            </a:extLst>
          </p:cNvPr>
          <p:cNvSpPr txBox="1"/>
          <p:nvPr/>
        </p:nvSpPr>
        <p:spPr>
          <a:xfrm>
            <a:off x="601172" y="1096062"/>
            <a:ext cx="711925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GB" sz="2800" b="1" dirty="0"/>
              <a:t>2. Instant gratification is everywhere</a:t>
            </a:r>
          </a:p>
          <a:p>
            <a:pPr marL="457200" lvl="1" indent="0">
              <a:buNone/>
            </a:pPr>
            <a:endParaRPr lang="en-GB" sz="2800" b="1" dirty="0"/>
          </a:p>
          <a:p>
            <a:pPr marL="457200" lvl="1" indent="0">
              <a:buNone/>
            </a:pPr>
            <a:r>
              <a:rPr lang="en-GB" sz="2800" dirty="0"/>
              <a:t>No sense of boredom</a:t>
            </a:r>
          </a:p>
          <a:p>
            <a:pPr marL="457200" lvl="1" indent="0">
              <a:buNone/>
            </a:pPr>
            <a:endParaRPr lang="en-GB" sz="2800" dirty="0"/>
          </a:p>
          <a:p>
            <a:pPr marL="457200" lvl="1" indent="0">
              <a:buNone/>
            </a:pPr>
            <a:r>
              <a:rPr lang="en-GB" sz="2800" dirty="0"/>
              <a:t>Use of screen time for Dopamine fix</a:t>
            </a:r>
          </a:p>
          <a:p>
            <a:pPr marL="457200" lvl="1" indent="0">
              <a:buNone/>
            </a:pPr>
            <a:endParaRPr lang="en-GB" sz="2800" dirty="0"/>
          </a:p>
          <a:p>
            <a:pPr marL="457200" lvl="1" indent="0">
              <a:buNone/>
            </a:pPr>
            <a:r>
              <a:rPr lang="en-GB" sz="2800" dirty="0"/>
              <a:t>Unable to get the same quick fix away from screens – poor concentration and focus seen in classrooms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8C6030-D97B-45B6-99B2-8520AAAC1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0429" y="832738"/>
            <a:ext cx="2369321" cy="506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048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0DFD53-AC0E-4C81-9E58-3DE3C1B8DCF2}"/>
              </a:ext>
            </a:extLst>
          </p:cNvPr>
          <p:cNvSpPr txBox="1"/>
          <p:nvPr/>
        </p:nvSpPr>
        <p:spPr>
          <a:xfrm>
            <a:off x="644571" y="1012954"/>
            <a:ext cx="987286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GB" sz="2800" b="1" dirty="0"/>
              <a:t>3. Fear of Failure</a:t>
            </a:r>
          </a:p>
          <a:p>
            <a:pPr lvl="1"/>
            <a:endParaRPr lang="en-GB" sz="2800" dirty="0"/>
          </a:p>
          <a:p>
            <a:pPr lvl="1"/>
            <a:r>
              <a:rPr lang="en-GB" sz="2800" dirty="0"/>
              <a:t>Children seem less keen to put themselves out of their ‘comfort zone’</a:t>
            </a:r>
          </a:p>
          <a:p>
            <a:pPr lvl="1"/>
            <a:endParaRPr lang="en-GB" sz="2800" dirty="0"/>
          </a:p>
          <a:p>
            <a:pPr lvl="1"/>
            <a:r>
              <a:rPr lang="en-GB" sz="2800" dirty="0"/>
              <a:t>Pressure to succeed – not coping with setbacks or failure</a:t>
            </a:r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59731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9645B10-6102-474E-AA94-595DBCA1D4FE}"/>
              </a:ext>
            </a:extLst>
          </p:cNvPr>
          <p:cNvSpPr txBox="1"/>
          <p:nvPr/>
        </p:nvSpPr>
        <p:spPr>
          <a:xfrm>
            <a:off x="1101874" y="905061"/>
            <a:ext cx="879921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GB" sz="2800" b="1" dirty="0"/>
              <a:t>4. Reduced opportunities to build resilience</a:t>
            </a:r>
          </a:p>
          <a:p>
            <a:pPr lvl="1"/>
            <a:endParaRPr lang="en-GB" sz="2800" dirty="0"/>
          </a:p>
          <a:p>
            <a:pPr lvl="1"/>
            <a:r>
              <a:rPr lang="en-GB" sz="2800" dirty="0"/>
              <a:t>Changes in parenting </a:t>
            </a:r>
          </a:p>
          <a:p>
            <a:pPr lvl="1"/>
            <a:endParaRPr lang="en-GB" sz="2800" dirty="0"/>
          </a:p>
          <a:p>
            <a:pPr lvl="1"/>
            <a:r>
              <a:rPr lang="en-GB" sz="2800" dirty="0"/>
              <a:t>Children need to experience failure and setbacks in order to grow</a:t>
            </a:r>
          </a:p>
          <a:p>
            <a:pPr lvl="1"/>
            <a:endParaRPr lang="en-GB" sz="2800" dirty="0"/>
          </a:p>
          <a:p>
            <a:pPr lvl="1"/>
            <a:r>
              <a:rPr lang="en-GB" sz="2800" b="0" i="0" dirty="0">
                <a:solidFill>
                  <a:srgbClr val="2C2D30"/>
                </a:solidFill>
                <a:effectLst/>
                <a:latin typeface="Proxima Nova Regular"/>
              </a:rPr>
              <a:t>Difficulty and discomfort build resilience and character</a:t>
            </a:r>
            <a:endParaRPr lang="en-GB" sz="2800" dirty="0"/>
          </a:p>
          <a:p>
            <a:pPr lvl="1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8514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DB9ECE6-4E9C-485D-B9AE-5F4972968D83}"/>
              </a:ext>
            </a:extLst>
          </p:cNvPr>
          <p:cNvSpPr txBox="1"/>
          <p:nvPr/>
        </p:nvSpPr>
        <p:spPr>
          <a:xfrm>
            <a:off x="799924" y="1401836"/>
            <a:ext cx="1026480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b="1" dirty="0"/>
              <a:t> Jo Frost – </a:t>
            </a:r>
            <a:r>
              <a:rPr lang="en-GB" sz="2400" b="1" dirty="0" err="1"/>
              <a:t>SuperNanny</a:t>
            </a:r>
            <a:r>
              <a:rPr lang="en-GB" sz="2400" b="1" dirty="0"/>
              <a:t> / Parenting Coach  </a:t>
            </a:r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dirty="0">
              <a:solidFill>
                <a:srgbClr val="B9D18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sz="2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https://www.instagram.com/reel/DZZJ6VCN9W1/?utm_source=ig_web_button_share_sheet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E48357-7493-43E4-AD6B-A22102E7CB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6899" y="289219"/>
            <a:ext cx="2219136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6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AE29A8B-40C4-4698-AF47-51424536E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How do we support?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AC9063-3A35-4255-82E5-42F8DEB28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Empowerment Approach – teaching children to understand their brains – how to get their needs met in helpful ways – how to build skills.</a:t>
            </a:r>
          </a:p>
          <a:p>
            <a:r>
              <a:rPr lang="en-GB" sz="2400" dirty="0"/>
              <a:t>Learning about being resilient – coping with life</a:t>
            </a:r>
          </a:p>
          <a:p>
            <a:r>
              <a:rPr lang="en-GB" sz="2400" dirty="0"/>
              <a:t>Ensuring that children can develop with effective boundaries around sleep, diet, exercise, healthy connections </a:t>
            </a:r>
            <a:r>
              <a:rPr lang="en-GB" sz="2400"/>
              <a:t>with others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94406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0DFD53-AC0E-4C81-9E58-3DE3C1B8DCF2}"/>
              </a:ext>
            </a:extLst>
          </p:cNvPr>
          <p:cNvSpPr txBox="1"/>
          <p:nvPr/>
        </p:nvSpPr>
        <p:spPr>
          <a:xfrm>
            <a:off x="636105" y="106017"/>
            <a:ext cx="987286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818C42-CB4E-4F06-9802-A2D86F5B0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257" y="2200242"/>
            <a:ext cx="8352821" cy="327630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A34926-96E1-4279-AB48-EEE92C8E9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Validate feelings but maintain boundary</a:t>
            </a:r>
          </a:p>
        </p:txBody>
      </p:sp>
    </p:spTree>
    <p:extLst>
      <p:ext uri="{BB962C8B-B14F-4D97-AF65-F5344CB8AC3E}">
        <p14:creationId xmlns:p14="http://schemas.microsoft.com/office/powerpoint/2010/main" val="387545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598D5-772A-462C-8BE8-2C3012920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61508"/>
            <a:ext cx="8596668" cy="1190846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Prep4best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EE93F-7A52-4897-9B31-00AEC78B9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9572452" cy="1786215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Getting your child to understand their needs</a:t>
            </a:r>
          </a:p>
          <a:p>
            <a:r>
              <a:rPr lang="en-GB" dirty="0">
                <a:solidFill>
                  <a:schemeClr val="tx1"/>
                </a:solidFill>
              </a:rPr>
              <a:t>How can they support themselves and how can we as parents/carers support this.</a:t>
            </a:r>
          </a:p>
          <a:p>
            <a:r>
              <a:rPr lang="en-GB" dirty="0">
                <a:solidFill>
                  <a:schemeClr val="tx1"/>
                </a:solidFill>
              </a:rPr>
              <a:t>Understanding from previous experiences what went wrong and what we can put in place on this occasion.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BF1030-DE38-408F-9B24-77095361B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600" y="3301748"/>
            <a:ext cx="8039948" cy="278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50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0AD27-9956-4E24-B538-5C648502B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245224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Plan to Succeed</a:t>
            </a:r>
            <a:br>
              <a:rPr lang="en-GB" sz="6600" dirty="0"/>
            </a:br>
            <a:endParaRPr lang="en-GB" sz="6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DA76B-AA81-4AF8-A938-3E66EB0F8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643" y="1669774"/>
            <a:ext cx="8399358" cy="4371589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Our job is not to fix but to coach.  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We are working towards a pathway of independence.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59B402-79C8-4B21-92F5-38170E0AD6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834" t="-182" r="-1" b="5522"/>
          <a:stretch/>
        </p:blipFill>
        <p:spPr>
          <a:xfrm>
            <a:off x="1307259" y="3429000"/>
            <a:ext cx="7534125" cy="256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314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45137-926C-4D55-B1CF-2C5EC0E38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Takeaway Top 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378F56-9881-4130-938F-3F9640339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2827" y="1534695"/>
            <a:ext cx="8596668" cy="3880773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Allowing children to feel disappointed or fail teaches them to adapt when things don't go their way.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By removing all obstacles and making everything "better," parents fail to prepare children for the natural hurdles of the real world.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Instead of instantly fixing a child's problem, parents should offer their ears and empathy, teaching children how to process uncomfortable emotions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sz="1800" b="0" i="0" dirty="0">
                <a:solidFill>
                  <a:schemeClr val="tx1"/>
                </a:solidFill>
                <a:effectLst/>
                <a:latin typeface="Proxima Nova Semi Bold"/>
              </a:rPr>
              <a:t>Difficulty and discomfort can build resilience and character.</a:t>
            </a:r>
            <a:br>
              <a:rPr lang="en-GB" sz="1800" b="0" i="0" dirty="0">
                <a:solidFill>
                  <a:schemeClr val="tx1"/>
                </a:solidFill>
                <a:effectLst/>
                <a:latin typeface="Proxima Nova Semi Bold"/>
              </a:rPr>
            </a:b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995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1762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359</TotalTime>
  <Words>502</Words>
  <Application>Microsoft Office PowerPoint</Application>
  <PresentationFormat>Widescreen</PresentationFormat>
  <Paragraphs>78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Montserrat</vt:lpstr>
      <vt:lpstr>Proxima Nova Regular</vt:lpstr>
      <vt:lpstr>Proxima Nova Semi Bold</vt:lpstr>
      <vt:lpstr>Trebuchet MS</vt:lpstr>
      <vt:lpstr>Wingdings 3</vt:lpstr>
      <vt:lpstr>Facet</vt:lpstr>
      <vt:lpstr>Developing Emotionally Resilient Children</vt:lpstr>
      <vt:lpstr>What is Resilience?</vt:lpstr>
      <vt:lpstr>Lack of Emotional Resilience </vt:lpstr>
      <vt:lpstr>Why is this?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do we support?</vt:lpstr>
      <vt:lpstr>Validate feelings but maintain boundary</vt:lpstr>
      <vt:lpstr>Prep4best</vt:lpstr>
      <vt:lpstr>Plan to Succeed </vt:lpstr>
      <vt:lpstr>Takeaway Top Tips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Prep4best Plan to succeed</dc:title>
  <dc:creator>M BRIGHTWELL</dc:creator>
  <cp:lastModifiedBy>S ROBINSON</cp:lastModifiedBy>
  <cp:revision>33</cp:revision>
  <dcterms:created xsi:type="dcterms:W3CDTF">2026-06-04T14:44:14Z</dcterms:created>
  <dcterms:modified xsi:type="dcterms:W3CDTF">2026-06-11T07:09:44Z</dcterms:modified>
</cp:coreProperties>
</file>