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2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94FC3-B4F7-449C-9B18-0AFFDB650F92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3BB34-F92F-4BA2-B47A-2706877963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36408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94FC3-B4F7-449C-9B18-0AFFDB650F92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3BB34-F92F-4BA2-B47A-2706877963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46666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94FC3-B4F7-449C-9B18-0AFFDB650F92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3BB34-F92F-4BA2-B47A-2706877963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50341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94FC3-B4F7-449C-9B18-0AFFDB650F92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3BB34-F92F-4BA2-B47A-2706877963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26961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94FC3-B4F7-449C-9B18-0AFFDB650F92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3BB34-F92F-4BA2-B47A-2706877963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2053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94FC3-B4F7-449C-9B18-0AFFDB650F92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3BB34-F92F-4BA2-B47A-2706877963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4999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94FC3-B4F7-449C-9B18-0AFFDB650F92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3BB34-F92F-4BA2-B47A-2706877963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42272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94FC3-B4F7-449C-9B18-0AFFDB650F92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3BB34-F92F-4BA2-B47A-2706877963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679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94FC3-B4F7-449C-9B18-0AFFDB650F92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3BB34-F92F-4BA2-B47A-2706877963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020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94FC3-B4F7-449C-9B18-0AFFDB650F92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3BB34-F92F-4BA2-B47A-2706877963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99827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94FC3-B4F7-449C-9B18-0AFFDB650F92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3BB34-F92F-4BA2-B47A-2706877963C4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208683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94FC3-B4F7-449C-9B18-0AFFDB650F92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3BB34-F92F-4BA2-B47A-2706877963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2656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94FC3-B4F7-449C-9B18-0AFFDB650F92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3BB34-F92F-4BA2-B47A-2706877963C4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487113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94FC3-B4F7-449C-9B18-0AFFDB650F92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3BB34-F92F-4BA2-B47A-2706877963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82072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94FC3-B4F7-449C-9B18-0AFFDB650F92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3BB34-F92F-4BA2-B47A-2706877963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4194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94FC3-B4F7-449C-9B18-0AFFDB650F92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3BB34-F92F-4BA2-B47A-2706877963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6680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194FC3-B4F7-449C-9B18-0AFFDB650F92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CA3BB34-F92F-4BA2-B47A-2706877963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4316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7E198212-0B27-4D3C-8CF9-5FEBCD322ED7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 bwMode="auto">
          <a:xfrm>
            <a:off x="563880" y="806212"/>
            <a:ext cx="955040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You’re Already </a:t>
            </a:r>
            <a:r>
              <a:rPr lang="en-US" altLang="en-US" sz="4800" b="1" dirty="0">
                <a:solidFill>
                  <a:schemeClr val="tx1"/>
                </a:solidFill>
                <a:latin typeface="+mn-lt"/>
              </a:rPr>
              <a:t>D</a:t>
            </a:r>
            <a:r>
              <a:rPr kumimoji="0" lang="en-US" altLang="en-US" sz="4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oing </a:t>
            </a:r>
            <a:r>
              <a:rPr lang="en-US" altLang="en-US" sz="4800" b="1" dirty="0">
                <a:solidFill>
                  <a:schemeClr val="tx1"/>
                </a:solidFill>
                <a:latin typeface="+mn-lt"/>
              </a:rPr>
              <a:t>E</a:t>
            </a:r>
            <a:r>
              <a:rPr kumimoji="0" lang="en-US" altLang="en-US" sz="4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nough!</a:t>
            </a:r>
            <a:br>
              <a:rPr kumimoji="0" lang="en-US" altLang="en-US" sz="4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</a:br>
            <a:endParaRPr kumimoji="0" lang="en-US" altLang="en-US" sz="4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E9FB6C0-76FC-46B5-A25E-B90F8D0BB4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8776" y="2080308"/>
            <a:ext cx="3168536" cy="316853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4D636A4-4F0E-4596-860A-3593595ED7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09915" y="176066"/>
            <a:ext cx="1769563" cy="168629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C5727C7-BE70-4EE5-847F-01B177DA3DD5}"/>
              </a:ext>
            </a:extLst>
          </p:cNvPr>
          <p:cNvSpPr txBox="1"/>
          <p:nvPr/>
        </p:nvSpPr>
        <p:spPr>
          <a:xfrm>
            <a:off x="3057236" y="5682456"/>
            <a:ext cx="54309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/>
              <a:t>Coffee Morning</a:t>
            </a:r>
          </a:p>
        </p:txBody>
      </p:sp>
      <p:sp>
        <p:nvSpPr>
          <p:cNvPr id="6" name="AutoShape 2" descr="Image result for Starbucks Circle Logo">
            <a:extLst>
              <a:ext uri="{FF2B5EF4-FFF2-40B4-BE49-F238E27FC236}">
                <a16:creationId xmlns:a16="http://schemas.microsoft.com/office/drawing/2014/main" id="{8759B289-FB47-42FF-9EEE-A4A490EC875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E7A8741-15F4-4523-8404-1BF32CAF8D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1809" y="2809483"/>
            <a:ext cx="2017894" cy="214923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BE2ED96-BEA0-4E1B-8D42-CFC9B72DE0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43224" y="2809484"/>
            <a:ext cx="2101415" cy="1894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1981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5E1934-3095-4A6A-8010-0A8A6CBB9F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7406" y="719716"/>
            <a:ext cx="8596668" cy="5244856"/>
          </a:xfrm>
        </p:spPr>
        <p:txBody>
          <a:bodyPr>
            <a:noAutofit/>
          </a:bodyPr>
          <a:lstStyle/>
          <a:p>
            <a:r>
              <a:rPr lang="en-GB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Before we start, I want you to take a breath.</a:t>
            </a:r>
          </a:p>
          <a:p>
            <a:r>
              <a:rPr lang="en-GB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 a ‘school-run breath’ </a:t>
            </a:r>
          </a:p>
          <a:p>
            <a:r>
              <a:rPr lang="en-GB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 a ‘what’s-for-dinner’ breath… </a:t>
            </a:r>
          </a:p>
          <a:p>
            <a:r>
              <a:rPr lang="en-GB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Just a normal one.</a:t>
            </a:r>
          </a:p>
          <a:p>
            <a:pPr marL="0" indent="0">
              <a:buNone/>
            </a:pPr>
            <a:endParaRPr lang="en-GB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If you’ve ever wondered whether you’re </a:t>
            </a:r>
          </a:p>
          <a:p>
            <a:pPr marL="0" indent="0">
              <a:buNone/>
            </a:pPr>
            <a:r>
              <a:rPr lang="en-GB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doing enough as a parent — this talk is for you.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4E1D312-B564-442C-8608-7A2E094C0B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09915" y="176066"/>
            <a:ext cx="1769563" cy="168629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ADA3F1E-0873-4396-928F-1FF5A3C6E64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335" t="31071" r="52867" b="37615"/>
          <a:stretch/>
        </p:blipFill>
        <p:spPr>
          <a:xfrm>
            <a:off x="7427397" y="1705387"/>
            <a:ext cx="2114540" cy="2910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2576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253CF3-711A-4031-BEF4-E928505623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874" y="869671"/>
            <a:ext cx="9139019" cy="5773176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chemeClr val="tx1"/>
                </a:solidFill>
              </a:rPr>
              <a:t>The truth is… most parents who worry about doing enough are already doing more than enough.</a:t>
            </a:r>
          </a:p>
          <a:p>
            <a:r>
              <a:rPr lang="en-GB" sz="2400" dirty="0">
                <a:solidFill>
                  <a:schemeClr val="tx1"/>
                </a:solidFill>
              </a:rPr>
              <a:t>Parents today are parenting in a very loud world. </a:t>
            </a:r>
          </a:p>
          <a:p>
            <a:r>
              <a:rPr lang="en-GB" sz="2400" dirty="0">
                <a:solidFill>
                  <a:schemeClr val="tx1"/>
                </a:solidFill>
              </a:rPr>
              <a:t>Social media </a:t>
            </a:r>
          </a:p>
          <a:p>
            <a:r>
              <a:rPr lang="en-GB" sz="2400" dirty="0">
                <a:solidFill>
                  <a:schemeClr val="tx1"/>
                </a:solidFill>
              </a:rPr>
              <a:t>Advice everywhere </a:t>
            </a:r>
          </a:p>
          <a:p>
            <a:r>
              <a:rPr lang="en-GB" sz="2400" dirty="0">
                <a:solidFill>
                  <a:schemeClr val="tx1"/>
                </a:solidFill>
              </a:rPr>
              <a:t>Comparison with other families </a:t>
            </a:r>
          </a:p>
          <a:p>
            <a:pPr marL="0" indent="0">
              <a:buNone/>
            </a:pPr>
            <a:endParaRPr lang="en-GB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sz="2400" dirty="0">
                <a:solidFill>
                  <a:schemeClr val="tx1"/>
                </a:solidFill>
              </a:rPr>
              <a:t>It can feel like if we’re not actively improving our children every moment, we’re somehow falling behind</a:t>
            </a:r>
          </a:p>
          <a:p>
            <a:endParaRPr lang="en-GB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sz="2400" dirty="0">
                <a:solidFill>
                  <a:schemeClr val="tx1"/>
                </a:solidFill>
              </a:rPr>
              <a:t> That’s exhausting!!!!!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74041A3-660D-4BA0-A8B8-853D64EF97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09915" y="176066"/>
            <a:ext cx="1769563" cy="1686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3398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55FB186F-6236-4286-991A-4F03E1C179E2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1005995" y="222022"/>
            <a:ext cx="8570744" cy="550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200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The Power of ‘Enough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Good enough parenting isn’t a backup plan — it’s the goal.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Children learn resilience not from perfect adults,</a:t>
            </a:r>
            <a:b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but from real ones.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Adults who repair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Adults who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</a:rPr>
              <a:t>apologise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Adults who rest and come back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en-US" altLang="en-US" sz="2400" dirty="0">
              <a:solidFill>
                <a:schemeClr val="tx1"/>
              </a:solidFill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733DC2-6A32-4E7D-ABA5-5A23F34F94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09915" y="176066"/>
            <a:ext cx="1769563" cy="168629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55B7B29-CA39-46DC-BC7D-E52DF09C61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8617" y="4841201"/>
            <a:ext cx="5350532" cy="1780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7289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Rectangle 41">
            <a:extLst>
              <a:ext uri="{FF2B5EF4-FFF2-40B4-BE49-F238E27FC236}">
                <a16:creationId xmlns:a16="http://schemas.microsoft.com/office/drawing/2014/main" id="{ACC0A679-DAE5-4992-A242-87F0F34EB666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344045" y="526335"/>
            <a:ext cx="11750011" cy="56630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What Children Actually Need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2400" dirty="0">
              <a:solidFill>
                <a:schemeClr val="tx1"/>
              </a:solidFill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Children don’t need perfect parents.</a:t>
            </a:r>
            <a:endParaRPr lang="en-US" altLang="en-US" sz="2400" dirty="0">
              <a:solidFill>
                <a:schemeClr val="tx1"/>
              </a:solidFill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Children already have what they need.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Present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→ You notice them – actively listen – no need to always rescue.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Predictable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→ They know roughly how you’ll respond.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Safe enough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→ They can be themselves without fear of losing you.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These things shape children’s nervous systems, confidence, and sense of belonging.</a:t>
            </a:r>
            <a:b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And they’re built in ordinary moments — not special ones.”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They remember how it </a:t>
            </a:r>
            <a:r>
              <a:rPr kumimoji="0" lang="en-US" altLang="en-US" sz="2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felt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to be with you.”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393850-3841-4D58-A8CE-8F0053A3F1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09915" y="176066"/>
            <a:ext cx="1769563" cy="1686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1693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E471065E-0524-47A1-AA03-C75701FE3F2E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32057" y="217971"/>
            <a:ext cx="10723280" cy="61247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Make sure your own 5C Needs are met!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24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Most parents have a voice in their head that says,</a:t>
            </a:r>
            <a:b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‘I should be doing more.’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But here’s a more useful question: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en-US" altLang="en-US" sz="2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More of what — and according to whom?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“I’m doing what I can with what I have today.”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“My child needs </a:t>
            </a:r>
            <a:r>
              <a:rPr kumimoji="0" lang="en-US" altLang="en-US" sz="2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me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not an upgraded version of me.”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“Rest is not a reward — it’s part of being a steady adult.”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en-US" altLang="en-US" sz="24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D65B45-D75F-4454-B516-6AF46F4F77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09915" y="176066"/>
            <a:ext cx="1769563" cy="168629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B852008-EB71-4719-A90E-3595C3FD1E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17326" y="2298216"/>
            <a:ext cx="4642617" cy="1544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0860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F0C7EADA-F45C-4490-8328-A53C3F3A3F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200" b="1" dirty="0">
                <a:solidFill>
                  <a:schemeClr val="tx1"/>
                </a:solidFill>
              </a:rPr>
              <a:t>‘Connect to Calm’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BFC05C-7596-4645-ABFD-BFCB6FA0175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4AC11507-04B3-4076-8F0C-A9DFFFEE94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41109" y="1730264"/>
            <a:ext cx="4184034" cy="3880772"/>
          </a:xfrm>
        </p:spPr>
        <p:txBody>
          <a:bodyPr>
            <a:normAutofit fontScale="92500" lnSpcReduction="20000"/>
          </a:bodyPr>
          <a:lstStyle/>
          <a:p>
            <a:r>
              <a:rPr lang="en-GB" sz="2400" dirty="0">
                <a:solidFill>
                  <a:schemeClr val="tx1"/>
                </a:solidFill>
              </a:rPr>
              <a:t>Children don’t always need you to ‘rescue’ or ‘fix’ situations….but they need to feel heard.</a:t>
            </a:r>
          </a:p>
          <a:p>
            <a:r>
              <a:rPr lang="en-GB" sz="2400" dirty="0">
                <a:solidFill>
                  <a:schemeClr val="tx1"/>
                </a:solidFill>
              </a:rPr>
              <a:t>Phrases used in school to ‘Connect to Calm’ include;</a:t>
            </a:r>
          </a:p>
          <a:p>
            <a:r>
              <a:rPr lang="en-GB" sz="2400" dirty="0">
                <a:solidFill>
                  <a:schemeClr val="tx1"/>
                </a:solidFill>
              </a:rPr>
              <a:t>-It must be… </a:t>
            </a:r>
          </a:p>
          <a:p>
            <a:r>
              <a:rPr lang="en-GB" sz="2400" dirty="0">
                <a:solidFill>
                  <a:schemeClr val="tx1"/>
                </a:solidFill>
              </a:rPr>
              <a:t>-I can see…</a:t>
            </a:r>
          </a:p>
          <a:p>
            <a:r>
              <a:rPr lang="en-GB" sz="2400" dirty="0">
                <a:solidFill>
                  <a:schemeClr val="tx1"/>
                </a:solidFill>
              </a:rPr>
              <a:t>-I recognise…</a:t>
            </a:r>
          </a:p>
          <a:p>
            <a:r>
              <a:rPr lang="en-GB" sz="2400" dirty="0">
                <a:solidFill>
                  <a:schemeClr val="tx1"/>
                </a:solidFill>
              </a:rPr>
              <a:t>-I wonder if…</a:t>
            </a:r>
          </a:p>
          <a:p>
            <a:r>
              <a:rPr lang="en-GB" sz="2400" dirty="0">
                <a:solidFill>
                  <a:schemeClr val="tx1"/>
                </a:solidFill>
              </a:rPr>
              <a:t>-I notice…</a:t>
            </a:r>
          </a:p>
          <a:p>
            <a:endParaRPr lang="en-GB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25DB4A9-26AE-4C6A-9837-C941FD7280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55057" y="155468"/>
            <a:ext cx="1767993" cy="16887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F2D07E5-25AA-4CC8-96A7-E8D5578D98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0370" y="1844206"/>
            <a:ext cx="4630869" cy="3165403"/>
          </a:xfrm>
          <a:prstGeom prst="rect">
            <a:avLst/>
          </a:prstGeom>
        </p:spPr>
      </p:pic>
      <p:sp>
        <p:nvSpPr>
          <p:cNvPr id="18" name="Right Brace 17">
            <a:extLst>
              <a:ext uri="{FF2B5EF4-FFF2-40B4-BE49-F238E27FC236}">
                <a16:creationId xmlns:a16="http://schemas.microsoft.com/office/drawing/2014/main" id="{F0CDB3B2-446D-4509-8436-D52BC0F8014D}"/>
              </a:ext>
            </a:extLst>
          </p:cNvPr>
          <p:cNvSpPr/>
          <p:nvPr/>
        </p:nvSpPr>
        <p:spPr>
          <a:xfrm>
            <a:off x="7513033" y="3564665"/>
            <a:ext cx="1164269" cy="1694576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189CA5E-0C9D-4B64-8259-AB8E5847F6AF}"/>
              </a:ext>
            </a:extLst>
          </p:cNvPr>
          <p:cNvSpPr txBox="1"/>
          <p:nvPr/>
        </p:nvSpPr>
        <p:spPr>
          <a:xfrm>
            <a:off x="8677302" y="3702031"/>
            <a:ext cx="2029269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i="1" dirty="0"/>
              <a:t>All of this with curiosity and kindness at the centre – trying to understand ‘why?’ Be the child’s pre-frontal cortex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705085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F0C7EADA-F45C-4490-8328-A53C3F3A3F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200" b="1" dirty="0">
                <a:solidFill>
                  <a:schemeClr val="tx1"/>
                </a:solidFill>
              </a:rPr>
              <a:t>‘Connect to Calm’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BFC05C-7596-4645-ABFD-BFCB6FA017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25DB4A9-26AE-4C6A-9837-C941FD7280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55057" y="155468"/>
            <a:ext cx="1767993" cy="168873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DADA3AA5-6D73-42BC-B13D-EECE7C2F0AE8}"/>
              </a:ext>
            </a:extLst>
          </p:cNvPr>
          <p:cNvSpPr txBox="1"/>
          <p:nvPr/>
        </p:nvSpPr>
        <p:spPr>
          <a:xfrm>
            <a:off x="953147" y="1349268"/>
            <a:ext cx="8320855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Emotion Coaching supports a child to feel noticed and heard without the need to fix or rescue in the moment:</a:t>
            </a:r>
          </a:p>
          <a:p>
            <a:endParaRPr lang="en-GB" dirty="0"/>
          </a:p>
          <a:p>
            <a:r>
              <a:rPr lang="en-GB" b="1" dirty="0">
                <a:effectLst/>
              </a:rPr>
              <a:t>1. Validation &amp; Acknowledgment</a:t>
            </a:r>
            <a:endParaRPr lang="en-GB" dirty="0">
              <a:effectLst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i="1" dirty="0">
                <a:effectLst/>
              </a:rPr>
              <a:t>"I can see you’re feeling really upset right now, and that’s okay."</a:t>
            </a:r>
            <a:endParaRPr lang="en-GB" dirty="0">
              <a:effectLst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i="1" dirty="0">
                <a:effectLst/>
              </a:rPr>
              <a:t>"It makes sense you’d feel that way after what happened."</a:t>
            </a:r>
            <a:endParaRPr lang="en-GB" dirty="0">
              <a:effectLst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i="1" dirty="0">
                <a:effectLst/>
              </a:rPr>
              <a:t>"Your feelings are important, and I’m here to listen.“</a:t>
            </a:r>
          </a:p>
          <a:p>
            <a:endParaRPr lang="en-GB" dirty="0">
              <a:effectLst/>
            </a:endParaRPr>
          </a:p>
          <a:p>
            <a:r>
              <a:rPr lang="en-GB" b="1" dirty="0">
                <a:effectLst/>
              </a:rPr>
              <a:t>2. Naming the Emotion</a:t>
            </a:r>
            <a:endParaRPr lang="en-GB" dirty="0">
              <a:effectLst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i="1" dirty="0">
                <a:effectLst/>
              </a:rPr>
              <a:t>"It sounds like you’re feeling frustrated because things didn’t go as you hoped."</a:t>
            </a:r>
            <a:endParaRPr lang="en-GB" dirty="0">
              <a:effectLst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i="1" dirty="0">
                <a:effectLst/>
              </a:rPr>
              <a:t>"I think you might be feeling nervous — is that right?"</a:t>
            </a:r>
            <a:endParaRPr lang="en-GB" dirty="0">
              <a:effectLst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i="1" dirty="0">
                <a:effectLst/>
              </a:rPr>
              <a:t>"You seem really excited about this — I can tell it matters to you.“</a:t>
            </a:r>
          </a:p>
          <a:p>
            <a:endParaRPr lang="en-GB" dirty="0">
              <a:effectLst/>
            </a:endParaRPr>
          </a:p>
          <a:p>
            <a:r>
              <a:rPr lang="en-GB" b="1" dirty="0">
                <a:effectLst/>
              </a:rPr>
              <a:t>3. Guiding Toward Regulation</a:t>
            </a:r>
            <a:endParaRPr lang="en-GB" dirty="0">
              <a:effectLst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i="1" dirty="0">
                <a:effectLst/>
              </a:rPr>
              <a:t>"Let’s take a deep breath together and figure out what we can do next."</a:t>
            </a:r>
            <a:endParaRPr lang="en-GB" dirty="0">
              <a:effectLst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i="1" dirty="0">
                <a:effectLst/>
              </a:rPr>
              <a:t>"I’m here to help you work through this step by step."</a:t>
            </a:r>
            <a:endParaRPr lang="en-GB" dirty="0">
              <a:effectLst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i="1" dirty="0">
                <a:effectLst/>
              </a:rPr>
              <a:t>"What’s one small thing we can do right now to help you feel better?"</a:t>
            </a:r>
            <a:endParaRPr lang="en-GB" dirty="0">
              <a:effectLst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89415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BFC05C-7596-4645-ABFD-BFCB6FA017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912563-4DED-4FDA-9D90-1B53A16EC26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71" t="4748" r="4174"/>
          <a:stretch/>
        </p:blipFill>
        <p:spPr>
          <a:xfrm>
            <a:off x="328632" y="288738"/>
            <a:ext cx="11407782" cy="6319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6563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BFC05C-7596-4645-ABFD-BFCB6FA017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6840A8F-D0D8-44A9-A979-A45E1BE2371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665"/>
          <a:stretch/>
        </p:blipFill>
        <p:spPr>
          <a:xfrm>
            <a:off x="168950" y="208581"/>
            <a:ext cx="11584523" cy="6437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81436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TM03457444[[fn=Basis]]</Template>
  <TotalTime>496</TotalTime>
  <Words>586</Words>
  <Application>Microsoft Office PowerPoint</Application>
  <PresentationFormat>Widescreen</PresentationFormat>
  <Paragraphs>99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Trebuchet MS</vt:lpstr>
      <vt:lpstr>Wingdings 3</vt:lpstr>
      <vt:lpstr>Facet</vt:lpstr>
      <vt:lpstr>You’re Already Doing Enough!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‘Connect to Calm’</vt:lpstr>
      <vt:lpstr>‘Connect to Calm’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“You’re Already Doing Enough”</dc:title>
  <dc:creator>M BRIGHTWELL</dc:creator>
  <cp:lastModifiedBy>M BRIGHTWELL</cp:lastModifiedBy>
  <cp:revision>22</cp:revision>
  <dcterms:created xsi:type="dcterms:W3CDTF">2026-03-05T10:28:18Z</dcterms:created>
  <dcterms:modified xsi:type="dcterms:W3CDTF">2026-03-10T11:36:39Z</dcterms:modified>
</cp:coreProperties>
</file>