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48" r:id="rId2"/>
  </p:sldMasterIdLst>
  <p:notesMasterIdLst>
    <p:notesMasterId r:id="rId24"/>
  </p:notesMasterIdLst>
  <p:sldIdLst>
    <p:sldId id="257" r:id="rId3"/>
    <p:sldId id="259" r:id="rId4"/>
    <p:sldId id="260" r:id="rId5"/>
    <p:sldId id="261" r:id="rId6"/>
    <p:sldId id="262" r:id="rId7"/>
    <p:sldId id="268" r:id="rId8"/>
    <p:sldId id="266" r:id="rId9"/>
    <p:sldId id="267" r:id="rId10"/>
    <p:sldId id="264" r:id="rId11"/>
    <p:sldId id="263" r:id="rId12"/>
    <p:sldId id="265" r:id="rId13"/>
    <p:sldId id="269" r:id="rId14"/>
    <p:sldId id="270" r:id="rId15"/>
    <p:sldId id="276" r:id="rId16"/>
    <p:sldId id="271" r:id="rId17"/>
    <p:sldId id="272" r:id="rId18"/>
    <p:sldId id="273" r:id="rId19"/>
    <p:sldId id="274" r:id="rId20"/>
    <p:sldId id="278" r:id="rId21"/>
    <p:sldId id="275"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0148" autoAdjust="0"/>
  </p:normalViewPr>
  <p:slideViewPr>
    <p:cSldViewPr snapToGrid="0">
      <p:cViewPr varScale="1">
        <p:scale>
          <a:sx n="90" d="100"/>
          <a:sy n="90" d="100"/>
        </p:scale>
        <p:origin x="13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4" y="0"/>
            <a:ext cx="2971800" cy="458788"/>
          </a:xfrm>
          <a:prstGeom prst="rect">
            <a:avLst/>
          </a:prstGeom>
        </p:spPr>
        <p:txBody>
          <a:bodyPr vert="horz" lIns="91440" tIns="45720" rIns="91440" bIns="45720" rtlCol="0"/>
          <a:lstStyle>
            <a:lvl1pPr algn="r">
              <a:defRPr sz="1200"/>
            </a:lvl1pPr>
          </a:lstStyle>
          <a:p>
            <a:fld id="{7A53E179-C72F-462A-98DE-C5A8D1959EEE}" type="datetimeFigureOut">
              <a:rPr lang="en-GB" smtClean="0"/>
              <a:t>08/11/2023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1"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4"/>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4" y="8685214"/>
            <a:ext cx="2971800" cy="458787"/>
          </a:xfrm>
          <a:prstGeom prst="rect">
            <a:avLst/>
          </a:prstGeom>
        </p:spPr>
        <p:txBody>
          <a:bodyPr vert="horz" lIns="91440" tIns="45720" rIns="91440" bIns="45720" rtlCol="0" anchor="b"/>
          <a:lstStyle>
            <a:lvl1pPr algn="r">
              <a:defRPr sz="1200"/>
            </a:lvl1pPr>
          </a:lstStyle>
          <a:p>
            <a:fld id="{14B1A334-04C3-4927-9F48-F7D7D8DEE7F8}" type="slidenum">
              <a:rPr lang="en-GB" smtClean="0"/>
              <a:t>‹#›</a:t>
            </a:fld>
            <a:endParaRPr lang="en-GB"/>
          </a:p>
        </p:txBody>
      </p:sp>
    </p:spTree>
    <p:extLst>
      <p:ext uri="{BB962C8B-B14F-4D97-AF65-F5344CB8AC3E}">
        <p14:creationId xmlns:p14="http://schemas.microsoft.com/office/powerpoint/2010/main" val="3310043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verywellfamily.com/how-to-avoid-power-struggles-with-children-1094751"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verywellfamily.com/fear-of-monsters-under-bed-4584321" TargetMode="External"/><Relationship Id="rId4" Type="http://schemas.openxmlformats.org/officeDocument/2006/relationships/hyperlink" Target="https://www.verywellfamily.com/soda-and-drink-guidelines-2633934"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a:t>
            </a:fld>
            <a:endParaRPr lang="en-GB" dirty="0"/>
          </a:p>
        </p:txBody>
      </p:sp>
    </p:spTree>
    <p:extLst>
      <p:ext uri="{BB962C8B-B14F-4D97-AF65-F5344CB8AC3E}">
        <p14:creationId xmlns:p14="http://schemas.microsoft.com/office/powerpoint/2010/main" val="729891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2</a:t>
            </a:fld>
            <a:endParaRPr lang="en-GB"/>
          </a:p>
        </p:txBody>
      </p:sp>
    </p:spTree>
    <p:extLst>
      <p:ext uri="{BB962C8B-B14F-4D97-AF65-F5344CB8AC3E}">
        <p14:creationId xmlns:p14="http://schemas.microsoft.com/office/powerpoint/2010/main" val="2244327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Cant get to sleep</a:t>
            </a:r>
          </a:p>
          <a:p>
            <a:r>
              <a:rPr lang="en-GB" dirty="0"/>
              <a:t>Hungry/thirsty</a:t>
            </a:r>
          </a:p>
          <a:p>
            <a:r>
              <a:rPr lang="en-GB" dirty="0"/>
              <a:t>Worried</a:t>
            </a:r>
          </a:p>
          <a:p>
            <a:r>
              <a:rPr lang="en-GB" dirty="0"/>
              <a:t>Over tiered</a:t>
            </a:r>
          </a:p>
          <a:p>
            <a:pPr algn="l"/>
            <a:r>
              <a:rPr lang="en-GB" dirty="0"/>
              <a:t>Scared </a:t>
            </a:r>
            <a:r>
              <a:rPr lang="en-GB" b="1" i="0" dirty="0">
                <a:solidFill>
                  <a:srgbClr val="052049"/>
                </a:solidFill>
                <a:effectLst/>
                <a:latin typeface="helvetica neue"/>
              </a:rPr>
              <a:t>Nightmares</a:t>
            </a:r>
          </a:p>
          <a:p>
            <a:pPr algn="l"/>
            <a:r>
              <a:rPr lang="en-GB" b="0" i="0" dirty="0">
                <a:solidFill>
                  <a:srgbClr val="052049"/>
                </a:solidFill>
                <a:effectLst/>
                <a:latin typeface="helvetica neue"/>
              </a:rPr>
              <a:t>Nightmares usually occur during REM sleep. They can happen at any age, and may lead to sleep resistance due to fear of the dream recurring. For children, even normal events — such as starting school, new siblings, moving or travel — can create nightmares.</a:t>
            </a:r>
          </a:p>
          <a:p>
            <a:pPr algn="l" fontAlgn="base"/>
            <a:r>
              <a:rPr lang="en-GB" b="0" i="0" dirty="0">
                <a:solidFill>
                  <a:srgbClr val="5D4397"/>
                </a:solidFill>
                <a:effectLst/>
                <a:latin typeface="FS Albert Extra Bold"/>
              </a:rPr>
              <a:t>Why Your Kid Won’t Go to Sleep</a:t>
            </a:r>
          </a:p>
          <a:p>
            <a:pPr algn="l" fontAlgn="base"/>
            <a:r>
              <a:rPr lang="en-GB" b="0" i="0" dirty="0">
                <a:solidFill>
                  <a:srgbClr val="212121"/>
                </a:solidFill>
                <a:effectLst/>
                <a:latin typeface="Merriweather" panose="00000500000000000000" pitchFamily="2" charset="0"/>
              </a:rPr>
              <a:t>Common reasons your child might not go to sleep </a:t>
            </a:r>
            <a:r>
              <a:rPr lang="en-GB" b="0" i="0">
                <a:solidFill>
                  <a:srgbClr val="212121"/>
                </a:solidFill>
                <a:effectLst/>
                <a:latin typeface="Merriweather" panose="00000500000000000000" pitchFamily="2" charset="0"/>
              </a:rPr>
              <a:t>include:</a:t>
            </a:r>
            <a:endParaRPr lang="en-GB"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GB" b="0" i="0" u="sng" dirty="0">
                <a:solidFill>
                  <a:srgbClr val="1A55AD"/>
                </a:solidFill>
                <a:effectLst/>
                <a:latin typeface="Merriweather" panose="00000500000000000000" pitchFamily="2" charset="0"/>
                <a:hlinkClick r:id="rId3"/>
              </a:rPr>
              <a:t>A power struggle</a:t>
            </a:r>
            <a:endParaRPr lang="en-GB"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Bedroom set-up</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Being overtired</a:t>
            </a:r>
          </a:p>
          <a:p>
            <a:pPr algn="l" fontAlgn="base">
              <a:buFont typeface="Arial" panose="020B0604020202020204" pitchFamily="34" charset="0"/>
              <a:buChar char="•"/>
            </a:pPr>
            <a:r>
              <a:rPr lang="en-GB" b="0" i="0" u="sng" dirty="0">
                <a:solidFill>
                  <a:srgbClr val="1A55AD"/>
                </a:solidFill>
                <a:effectLst/>
                <a:latin typeface="Merriweather" panose="00000500000000000000" pitchFamily="2" charset="0"/>
                <a:hlinkClick r:id="rId4"/>
              </a:rPr>
              <a:t>Caffeine</a:t>
            </a:r>
            <a:r>
              <a:rPr lang="en-GB" b="0" i="0" dirty="0">
                <a:solidFill>
                  <a:srgbClr val="212121"/>
                </a:solidFill>
                <a:effectLst/>
                <a:latin typeface="Merriweather" panose="00000500000000000000" pitchFamily="2" charset="0"/>
              </a:rPr>
              <a:t> consumption</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Excessive electronics usage</a:t>
            </a:r>
          </a:p>
          <a:p>
            <a:pPr algn="l" fontAlgn="base">
              <a:buFont typeface="Arial" panose="020B0604020202020204" pitchFamily="34" charset="0"/>
              <a:buChar char="•"/>
            </a:pPr>
            <a:r>
              <a:rPr lang="en-GB" b="0" i="0" u="sng" dirty="0">
                <a:solidFill>
                  <a:srgbClr val="1A55AD"/>
                </a:solidFill>
                <a:effectLst/>
                <a:latin typeface="Merriweather" panose="00000500000000000000" pitchFamily="2" charset="0"/>
                <a:hlinkClick r:id="rId5"/>
              </a:rPr>
              <a:t>Fear of the dark</a:t>
            </a:r>
            <a:endParaRPr lang="en-GB"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Feeling left out</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Hunger</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Inconsistent bedtime</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Lack of bedtime routine</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Lack of transition</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Overstimulation</a:t>
            </a:r>
          </a:p>
          <a:p>
            <a:pPr algn="l"/>
            <a:endParaRPr lang="en-GB" b="0" i="0" dirty="0">
              <a:solidFill>
                <a:srgbClr val="052049"/>
              </a:solidFill>
              <a:effectLst/>
              <a:latin typeface="helvetica neue"/>
            </a:endParaRPr>
          </a:p>
          <a:p>
            <a:endParaRPr lang="en-GB" dirty="0"/>
          </a:p>
          <a:p>
            <a:r>
              <a:rPr lang="en-GB" dirty="0"/>
              <a:t>Wondering if your there</a:t>
            </a:r>
          </a:p>
          <a:p>
            <a:r>
              <a:rPr lang="en-GB" dirty="0"/>
              <a:t>Used to getting up</a:t>
            </a:r>
          </a:p>
          <a:p>
            <a:r>
              <a:rPr lang="en-GB" dirty="0"/>
              <a:t>Wanting to ask you a question</a:t>
            </a:r>
          </a:p>
          <a:p>
            <a:r>
              <a:rPr lang="en-GB" dirty="0"/>
              <a:t>Needing you in the room</a:t>
            </a:r>
          </a:p>
          <a:p>
            <a:r>
              <a:rPr lang="en-GB" dirty="0"/>
              <a:t>Reassurance who’s in the house</a:t>
            </a:r>
          </a:p>
          <a:p>
            <a:r>
              <a:rPr lang="en-GB" dirty="0"/>
              <a:t>Control</a:t>
            </a:r>
          </a:p>
          <a:p>
            <a:r>
              <a:rPr lang="en-GB" dirty="0"/>
              <a:t>Overstimulated-play/gamming/friends over</a:t>
            </a:r>
          </a:p>
          <a:p>
            <a:r>
              <a:rPr lang="en-GB" dirty="0"/>
              <a:t>Needs a wee</a:t>
            </a:r>
          </a:p>
          <a:p>
            <a:r>
              <a:rPr lang="en-GB" dirty="0"/>
              <a:t>Lack of consistent routine </a:t>
            </a:r>
          </a:p>
          <a:p>
            <a:r>
              <a:rPr lang="en-GB" dirty="0"/>
              <a:t>Caffeine</a:t>
            </a:r>
          </a:p>
          <a:p>
            <a:r>
              <a:rPr lang="en-GB" dirty="0"/>
              <a:t>Change in routine and environment </a:t>
            </a:r>
          </a:p>
          <a:p>
            <a:r>
              <a:rPr lang="en-GB" dirty="0"/>
              <a:t>Co-sleeping</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A44CFF39-7A6C-464F-B222-77A87C08ED7D}" type="slidenum">
              <a:rPr lang="en-GB" smtClean="0"/>
              <a:t>3</a:t>
            </a:fld>
            <a:endParaRPr lang="en-GB"/>
          </a:p>
        </p:txBody>
      </p:sp>
    </p:spTree>
    <p:extLst>
      <p:ext uri="{BB962C8B-B14F-4D97-AF65-F5344CB8AC3E}">
        <p14:creationId xmlns:p14="http://schemas.microsoft.com/office/powerpoint/2010/main" val="4030258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Include the safest place for a baby to sleep for the first 6 months is in a separate cot or Moses basket in the same room as parent/carer.</a:t>
            </a:r>
          </a:p>
          <a:p>
            <a:r>
              <a:rPr lang="en-GB" dirty="0"/>
              <a:t>Babies need to sleep with their feet at the end of the cot/</a:t>
            </a:r>
            <a:r>
              <a:rPr lang="en-GB"/>
              <a:t>pram/</a:t>
            </a:r>
            <a:r>
              <a:rPr lang="en-GB" dirty="0"/>
              <a:t>M</a:t>
            </a:r>
            <a:r>
              <a:rPr lang="en-GB"/>
              <a:t>oses </a:t>
            </a:r>
            <a:r>
              <a:rPr lang="en-GB" dirty="0"/>
              <a:t>basket always ensuring their head and face are uncovered,</a:t>
            </a:r>
          </a:p>
        </p:txBody>
      </p:sp>
      <p:sp>
        <p:nvSpPr>
          <p:cNvPr id="4" name="Slide Number Placeholder 3"/>
          <p:cNvSpPr>
            <a:spLocks noGrp="1"/>
          </p:cNvSpPr>
          <p:nvPr>
            <p:ph type="sldNum" sz="quarter" idx="5"/>
          </p:nvPr>
        </p:nvSpPr>
        <p:spPr/>
        <p:txBody>
          <a:bodyPr/>
          <a:lstStyle/>
          <a:p>
            <a:fld id="{14B1A334-04C3-4927-9F48-F7D7D8DEE7F8}" type="slidenum">
              <a:rPr lang="en-GB" smtClean="0"/>
              <a:t>4</a:t>
            </a:fld>
            <a:endParaRPr lang="en-GB"/>
          </a:p>
        </p:txBody>
      </p:sp>
    </p:spTree>
    <p:extLst>
      <p:ext uri="{BB962C8B-B14F-4D97-AF65-F5344CB8AC3E}">
        <p14:creationId xmlns:p14="http://schemas.microsoft.com/office/powerpoint/2010/main" val="1555685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Chat health is open from 9am – 4:30pm Mon-Thurs and 9am to 4pm on Friday, excluding weekends and bank holidays, any parent or young person who texts outside of these hours will receive an automated message with advice of where to get help if their question is urgent.</a:t>
            </a:r>
          </a:p>
          <a:p>
            <a:endParaRPr lang="en-GB" dirty="0"/>
          </a:p>
          <a:p>
            <a:r>
              <a:rPr lang="en-GB" dirty="0"/>
              <a:t>The team can support with questions relating to a wide range of health issues including healthy lifestyles, toileting, behaviour, sleep, emotional wellbeing and health conditions as swell as signposting to appropriate services and other support.</a:t>
            </a:r>
          </a:p>
          <a:p>
            <a:endParaRPr lang="en-GB" dirty="0"/>
          </a:p>
          <a:p>
            <a:r>
              <a:rPr lang="en-GB" dirty="0"/>
              <a:t>Chat Health 11-19, young people can be offered support with questions relating to self harm, relationships, bullying, weight concerns, anxiety, drugs, smoking, alcohol and sexual health and again as well as giving advice the team can signpost to other appropriate services </a:t>
            </a:r>
            <a:r>
              <a:rPr lang="en-GB"/>
              <a:t>and support</a:t>
            </a:r>
            <a:endParaRPr lang="en-GB" dirty="0"/>
          </a:p>
        </p:txBody>
      </p:sp>
      <p:sp>
        <p:nvSpPr>
          <p:cNvPr id="4" name="Slide Number Placeholder 3"/>
          <p:cNvSpPr>
            <a:spLocks noGrp="1"/>
          </p:cNvSpPr>
          <p:nvPr>
            <p:ph type="sldNum" sz="quarter" idx="5"/>
          </p:nvPr>
        </p:nvSpPr>
        <p:spPr/>
        <p:txBody>
          <a:bodyPr/>
          <a:lstStyle/>
          <a:p>
            <a:fld id="{14B1A334-04C3-4927-9F48-F7D7D8DEE7F8}" type="slidenum">
              <a:rPr lang="en-GB" smtClean="0"/>
              <a:t>5</a:t>
            </a:fld>
            <a:endParaRPr lang="en-GB"/>
          </a:p>
        </p:txBody>
      </p:sp>
    </p:spTree>
    <p:extLst>
      <p:ext uri="{BB962C8B-B14F-4D97-AF65-F5344CB8AC3E}">
        <p14:creationId xmlns:p14="http://schemas.microsoft.com/office/powerpoint/2010/main" val="54875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6</a:t>
            </a:fld>
            <a:endParaRPr lang="en-GB"/>
          </a:p>
        </p:txBody>
      </p:sp>
    </p:spTree>
    <p:extLst>
      <p:ext uri="{BB962C8B-B14F-4D97-AF65-F5344CB8AC3E}">
        <p14:creationId xmlns:p14="http://schemas.microsoft.com/office/powerpoint/2010/main" val="2819124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imported in your family home?</a:t>
            </a:r>
          </a:p>
          <a:p>
            <a:r>
              <a:rPr lang="en-GB" dirty="0"/>
              <a:t>Struggling to get up in the morning</a:t>
            </a:r>
          </a:p>
          <a:p>
            <a:r>
              <a:rPr lang="en-GB" dirty="0"/>
              <a:t>More irritable </a:t>
            </a:r>
          </a:p>
          <a:p>
            <a:r>
              <a:rPr lang="en-GB" dirty="0"/>
              <a:t>Un well</a:t>
            </a:r>
          </a:p>
          <a:p>
            <a:r>
              <a:rPr lang="en-GB" dirty="0"/>
              <a:t>Unhappy </a:t>
            </a:r>
          </a:p>
          <a:p>
            <a:r>
              <a:rPr lang="en-GB" dirty="0"/>
              <a:t>School avoidance </a:t>
            </a:r>
          </a:p>
          <a:p>
            <a:r>
              <a:rPr lang="en-GB" dirty="0"/>
              <a:t>Not meeting there basic needs</a:t>
            </a:r>
          </a:p>
          <a:p>
            <a:endParaRPr lang="en-GB" dirty="0"/>
          </a:p>
        </p:txBody>
      </p:sp>
      <p:sp>
        <p:nvSpPr>
          <p:cNvPr id="4" name="Slide Number Placeholder 3"/>
          <p:cNvSpPr>
            <a:spLocks noGrp="1"/>
          </p:cNvSpPr>
          <p:nvPr>
            <p:ph type="sldNum" sz="quarter" idx="5"/>
          </p:nvPr>
        </p:nvSpPr>
        <p:spPr/>
        <p:txBody>
          <a:bodyPr/>
          <a:lstStyle/>
          <a:p>
            <a:fld id="{A44CFF39-7A6C-464F-B222-77A87C08ED7D}" type="slidenum">
              <a:rPr lang="en-GB" smtClean="0"/>
              <a:t>7</a:t>
            </a:fld>
            <a:endParaRPr lang="en-GB"/>
          </a:p>
        </p:txBody>
      </p:sp>
    </p:spTree>
    <p:extLst>
      <p:ext uri="{BB962C8B-B14F-4D97-AF65-F5344CB8AC3E}">
        <p14:creationId xmlns:p14="http://schemas.microsoft.com/office/powerpoint/2010/main" val="839837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Importance of reaching there full potential </a:t>
            </a:r>
          </a:p>
        </p:txBody>
      </p:sp>
      <p:sp>
        <p:nvSpPr>
          <p:cNvPr id="4" name="Slide Number Placeholder 3"/>
          <p:cNvSpPr>
            <a:spLocks noGrp="1"/>
          </p:cNvSpPr>
          <p:nvPr>
            <p:ph type="sldNum" sz="quarter" idx="5"/>
          </p:nvPr>
        </p:nvSpPr>
        <p:spPr/>
        <p:txBody>
          <a:bodyPr/>
          <a:lstStyle/>
          <a:p>
            <a:fld id="{A44CFF39-7A6C-464F-B222-77A87C08ED7D}" type="slidenum">
              <a:rPr lang="en-GB" smtClean="0"/>
              <a:t>8</a:t>
            </a:fld>
            <a:endParaRPr lang="en-GB"/>
          </a:p>
        </p:txBody>
      </p:sp>
    </p:spTree>
    <p:extLst>
      <p:ext uri="{BB962C8B-B14F-4D97-AF65-F5344CB8AC3E}">
        <p14:creationId xmlns:p14="http://schemas.microsoft.com/office/powerpoint/2010/main" val="3878106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much sleep does your children get? </a:t>
            </a:r>
          </a:p>
          <a:p>
            <a:r>
              <a:rPr lang="en-GB" dirty="0"/>
              <a:t>Is that a problem in your house?</a:t>
            </a:r>
          </a:p>
          <a:p>
            <a:r>
              <a:rPr lang="en-GB" dirty="0"/>
              <a:t>What are the adults sleeping habits?</a:t>
            </a:r>
          </a:p>
          <a:p>
            <a:r>
              <a:rPr lang="en-GB" dirty="0"/>
              <a:t>Historically as parents, how did you sleep?</a:t>
            </a:r>
          </a:p>
          <a:p>
            <a:endParaRPr lang="en-GB" dirty="0"/>
          </a:p>
        </p:txBody>
      </p:sp>
      <p:sp>
        <p:nvSpPr>
          <p:cNvPr id="4" name="Slide Number Placeholder 3"/>
          <p:cNvSpPr>
            <a:spLocks noGrp="1"/>
          </p:cNvSpPr>
          <p:nvPr>
            <p:ph type="sldNum" sz="quarter" idx="5"/>
          </p:nvPr>
        </p:nvSpPr>
        <p:spPr/>
        <p:txBody>
          <a:bodyPr/>
          <a:lstStyle/>
          <a:p>
            <a:fld id="{A44CFF39-7A6C-464F-B222-77A87C08ED7D}" type="slidenum">
              <a:rPr lang="en-GB" smtClean="0"/>
              <a:t>9</a:t>
            </a:fld>
            <a:endParaRPr lang="en-GB"/>
          </a:p>
        </p:txBody>
      </p:sp>
    </p:spTree>
    <p:extLst>
      <p:ext uri="{BB962C8B-B14F-4D97-AF65-F5344CB8AC3E}">
        <p14:creationId xmlns:p14="http://schemas.microsoft.com/office/powerpoint/2010/main" val="3614058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r>
              <a:rPr lang="en-GB" altLang="en-US" dirty="0">
                <a:latin typeface="Arial" panose="020B0604020202020204" pitchFamily="34" charset="0"/>
              </a:rPr>
              <a:t>At night time we experience different levels of sleep and we sleep in cycles. REM (Rapid eye movement) and Non REM sleep are different stages but both essential to keep us healthy, this is an example of how these cycles occur. We get our deep sleep towards the beginning of the night and our lighter sleep is the early hours of the morning.</a:t>
            </a:r>
          </a:p>
          <a:p>
            <a:r>
              <a:rPr lang="en-GB" altLang="en-US" dirty="0">
                <a:latin typeface="Arial" panose="020B0604020202020204" pitchFamily="34" charset="0"/>
              </a:rPr>
              <a:t>After each sleep cycle we come to a point of partial awakening.</a:t>
            </a:r>
          </a:p>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10</a:t>
            </a:fld>
            <a:endParaRPr lang="en-GB"/>
          </a:p>
        </p:txBody>
      </p:sp>
    </p:spTree>
    <p:extLst>
      <p:ext uri="{BB962C8B-B14F-4D97-AF65-F5344CB8AC3E}">
        <p14:creationId xmlns:p14="http://schemas.microsoft.com/office/powerpoint/2010/main" val="2089772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rPr>
              <a:t>If everything is as it was when we  fell asleep then we may just roll over and carry on sleeping. If anything has changed however… that’s when we wake up! This is why it’s important that a child’s sleep conditions remain the same through the night. A child who needs rocking to sleep or if you are laying or sitting with your child when they fall asleep then they are highly likely  to wake after each cycle and need the same condition to be met to get them back to sleep.                                                                                                                                                                                                                                                                                                                      </a:t>
            </a:r>
          </a:p>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11</a:t>
            </a:fld>
            <a:endParaRPr lang="en-GB"/>
          </a:p>
        </p:txBody>
      </p:sp>
    </p:spTree>
    <p:extLst>
      <p:ext uri="{BB962C8B-B14F-4D97-AF65-F5344CB8AC3E}">
        <p14:creationId xmlns:p14="http://schemas.microsoft.com/office/powerpoint/2010/main" val="2356418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r>
              <a:rPr lang="en-GB" altLang="en-US" dirty="0">
                <a:latin typeface="Arial" panose="020B0604020202020204" pitchFamily="34" charset="0"/>
              </a:rPr>
              <a:t>Stage 1 – If you’ve ever tried tip toeing out of their bedroom and they’ve woken up then this is why – they were in a very light sleep.</a:t>
            </a:r>
          </a:p>
          <a:p>
            <a:r>
              <a:rPr lang="en-GB" altLang="en-US" dirty="0">
                <a:latin typeface="Arial" panose="020B0604020202020204" pitchFamily="34" charset="0"/>
              </a:rPr>
              <a:t>Stage 2 – Your child will be more relaxed now and if you are trying to sneak out of their bedroom</a:t>
            </a:r>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12</a:t>
            </a:fld>
            <a:endParaRPr lang="en-GB"/>
          </a:p>
        </p:txBody>
      </p:sp>
    </p:spTree>
    <p:extLst>
      <p:ext uri="{BB962C8B-B14F-4D97-AF65-F5344CB8AC3E}">
        <p14:creationId xmlns:p14="http://schemas.microsoft.com/office/powerpoint/2010/main" val="3850471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13</a:t>
            </a:fld>
            <a:endParaRPr lang="en-GB"/>
          </a:p>
        </p:txBody>
      </p:sp>
    </p:spTree>
    <p:extLst>
      <p:ext uri="{BB962C8B-B14F-4D97-AF65-F5344CB8AC3E}">
        <p14:creationId xmlns:p14="http://schemas.microsoft.com/office/powerpoint/2010/main" val="2820885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r>
              <a:rPr lang="en-GB" dirty="0"/>
              <a:t>A care plan with small</a:t>
            </a:r>
            <a:r>
              <a:rPr lang="en-GB" baseline="0" dirty="0"/>
              <a:t> achievable steps can be used with the family to address sleep issues.</a:t>
            </a:r>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14</a:t>
            </a:fld>
            <a:endParaRPr lang="en-GB"/>
          </a:p>
        </p:txBody>
      </p:sp>
    </p:spTree>
    <p:extLst>
      <p:ext uri="{BB962C8B-B14F-4D97-AF65-F5344CB8AC3E}">
        <p14:creationId xmlns:p14="http://schemas.microsoft.com/office/powerpoint/2010/main" val="541696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Regular routine-same time </a:t>
            </a:r>
          </a:p>
          <a:p>
            <a:r>
              <a:rPr lang="en-GB" dirty="0"/>
              <a:t>Prepare for bedtime (dinner/calm activity bath bed)</a:t>
            </a:r>
          </a:p>
          <a:p>
            <a:r>
              <a:rPr lang="en-GB" dirty="0"/>
              <a:t>The bedroom</a:t>
            </a:r>
          </a:p>
          <a:p>
            <a:r>
              <a:rPr lang="en-GB" dirty="0"/>
              <a:t>Yoga/relaxation </a:t>
            </a:r>
          </a:p>
          <a:p>
            <a:r>
              <a:rPr lang="en-GB" dirty="0"/>
              <a:t>Audio books music, mindful apps</a:t>
            </a:r>
          </a:p>
          <a:p>
            <a:r>
              <a:rPr lang="en-GB" dirty="0"/>
              <a:t>White noise</a:t>
            </a:r>
          </a:p>
          <a:p>
            <a:pPr algn="l" fontAlgn="base"/>
            <a:r>
              <a:rPr lang="en-GB" b="0" i="0" dirty="0">
                <a:solidFill>
                  <a:srgbClr val="3A3434"/>
                </a:solidFill>
                <a:effectLst/>
                <a:latin typeface="brandon-grotesque"/>
              </a:rPr>
              <a:t>A consistent bedtime routine is important as it teaches your child what to expect in the time leading up to bedtime.</a:t>
            </a:r>
          </a:p>
          <a:p>
            <a:pPr algn="l" fontAlgn="base"/>
            <a:r>
              <a:rPr lang="en-GB" b="0" i="0" dirty="0">
                <a:solidFill>
                  <a:srgbClr val="3A3434"/>
                </a:solidFill>
                <a:effectLst/>
                <a:latin typeface="brandon-grotesque"/>
              </a:rPr>
              <a:t>All electronic devices should be turned off at </a:t>
            </a:r>
            <a:r>
              <a:rPr lang="en-GB" b="1" i="0" dirty="0">
                <a:solidFill>
                  <a:srgbClr val="3A3434"/>
                </a:solidFill>
                <a:effectLst/>
                <a:latin typeface="brandon-grotesque"/>
              </a:rPr>
              <a:t>least one hour </a:t>
            </a:r>
            <a:r>
              <a:rPr lang="en-GB" b="0" i="0" dirty="0">
                <a:solidFill>
                  <a:srgbClr val="3A3434"/>
                </a:solidFill>
                <a:effectLst/>
                <a:latin typeface="brandon-grotesque"/>
              </a:rPr>
              <a:t>before bedtime this includes T.V, computers, games consoles and mobile phones. The blue light from screens stimulates brain activity which delays the onset of sleep.</a:t>
            </a:r>
          </a:p>
          <a:p>
            <a:pPr algn="l" fontAlgn="base"/>
            <a:r>
              <a:rPr lang="en-GB" b="0" i="0" dirty="0">
                <a:solidFill>
                  <a:srgbClr val="3A3434"/>
                </a:solidFill>
                <a:effectLst/>
                <a:latin typeface="brandon-grotesque"/>
              </a:rPr>
              <a:t>Help them to become involved in a quiet, relaxing activity such as colouring/drawing or building a jigsaw in the lead up to bedtime.</a:t>
            </a:r>
          </a:p>
          <a:p>
            <a:pPr algn="l" fontAlgn="base"/>
            <a:r>
              <a:rPr lang="en-GB" b="0" i="0" dirty="0">
                <a:solidFill>
                  <a:srgbClr val="3A3434"/>
                </a:solidFill>
                <a:effectLst/>
                <a:latin typeface="brandon-grotesque"/>
              </a:rPr>
              <a:t>Baths are helpful but only if your child finds them relaxing. Ideally a bath should take place at least 30 minutes before bedtime.</a:t>
            </a:r>
          </a:p>
          <a:p>
            <a:pPr algn="l" fontAlgn="base"/>
            <a:r>
              <a:rPr lang="en-GB" b="0" i="0" dirty="0">
                <a:solidFill>
                  <a:srgbClr val="3A3434"/>
                </a:solidFill>
                <a:effectLst/>
                <a:latin typeface="brandon-grotesque"/>
              </a:rPr>
              <a:t>The bedtime routine should last about 20-30 minutes and have an end-point which your child will know means it is time to go to sleep, such as turning out the light and saying goodnight and leaving the room.</a:t>
            </a:r>
          </a:p>
          <a:p>
            <a:pPr algn="l" fontAlgn="base"/>
            <a:r>
              <a:rPr lang="en-GB" b="0" i="0" dirty="0">
                <a:solidFill>
                  <a:srgbClr val="3A3434"/>
                </a:solidFill>
                <a:effectLst/>
                <a:latin typeface="brandon-grotesque"/>
              </a:rPr>
              <a:t>Pre-empting what will be asked, create a check list pee food question</a:t>
            </a:r>
          </a:p>
          <a:p>
            <a:endParaRPr lang="en-GB" dirty="0"/>
          </a:p>
        </p:txBody>
      </p:sp>
      <p:sp>
        <p:nvSpPr>
          <p:cNvPr id="4" name="Slide Number Placeholder 3"/>
          <p:cNvSpPr>
            <a:spLocks noGrp="1"/>
          </p:cNvSpPr>
          <p:nvPr>
            <p:ph type="sldNum" sz="quarter" idx="5"/>
          </p:nvPr>
        </p:nvSpPr>
        <p:spPr/>
        <p:txBody>
          <a:bodyPr/>
          <a:lstStyle/>
          <a:p>
            <a:fld id="{A44CFF39-7A6C-464F-B222-77A87C08ED7D}" type="slidenum">
              <a:rPr lang="en-GB" smtClean="0"/>
              <a:t>15</a:t>
            </a:fld>
            <a:endParaRPr lang="en-GB"/>
          </a:p>
        </p:txBody>
      </p:sp>
    </p:spTree>
    <p:extLst>
      <p:ext uri="{BB962C8B-B14F-4D97-AF65-F5344CB8AC3E}">
        <p14:creationId xmlns:p14="http://schemas.microsoft.com/office/powerpoint/2010/main" val="3075624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r>
              <a:rPr lang="en-GB" dirty="0">
                <a:effectLst/>
              </a:rPr>
              <a:t>Using electronics just before bed and in the bedroom can keep us awake for longer as the blue light from these devices has the capacity to prevent the hormones that make us sleepy from being produced. Importantly, it is not just the light that can affect our sleep but most activities that we use our devices for can keep us awake and alert which we don’t want to do at bedtime</a:t>
            </a:r>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17</a:t>
            </a:fld>
            <a:endParaRPr lang="en-GB"/>
          </a:p>
        </p:txBody>
      </p:sp>
    </p:spTree>
    <p:extLst>
      <p:ext uri="{BB962C8B-B14F-4D97-AF65-F5344CB8AC3E}">
        <p14:creationId xmlns:p14="http://schemas.microsoft.com/office/powerpoint/2010/main" val="4092076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a:t>
            </a:r>
            <a:r>
              <a:rPr lang="en-GB" dirty="0" err="1"/>
              <a:t>ementing</a:t>
            </a:r>
            <a:r>
              <a:rPr lang="en-GB" dirty="0"/>
              <a:t> for change </a:t>
            </a:r>
          </a:p>
          <a:p>
            <a:r>
              <a:rPr lang="en-GB" dirty="0" err="1"/>
              <a:t>Ooopppssss</a:t>
            </a:r>
            <a:r>
              <a:rPr lang="en-GB" dirty="0"/>
              <a:t> moments- parents not available</a:t>
            </a:r>
          </a:p>
          <a:p>
            <a:r>
              <a:rPr lang="en-GB" dirty="0"/>
              <a:t> </a:t>
            </a:r>
          </a:p>
        </p:txBody>
      </p:sp>
      <p:sp>
        <p:nvSpPr>
          <p:cNvPr id="4" name="Slide Number Placeholder 3"/>
          <p:cNvSpPr>
            <a:spLocks noGrp="1"/>
          </p:cNvSpPr>
          <p:nvPr>
            <p:ph type="sldNum" sz="quarter" idx="5"/>
          </p:nvPr>
        </p:nvSpPr>
        <p:spPr/>
        <p:txBody>
          <a:bodyPr/>
          <a:lstStyle/>
          <a:p>
            <a:fld id="{A44CFF39-7A6C-464F-B222-77A87C08ED7D}" type="slidenum">
              <a:rPr lang="en-GB" smtClean="0"/>
              <a:t>18</a:t>
            </a:fld>
            <a:endParaRPr lang="en-GB"/>
          </a:p>
        </p:txBody>
      </p:sp>
    </p:spTree>
    <p:extLst>
      <p:ext uri="{BB962C8B-B14F-4D97-AF65-F5344CB8AC3E}">
        <p14:creationId xmlns:p14="http://schemas.microsoft.com/office/powerpoint/2010/main" val="15205877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44CFF39-7A6C-464F-B222-77A87C08ED7D}" type="slidenum">
              <a:rPr lang="en-GB" smtClean="0"/>
              <a:t>19</a:t>
            </a:fld>
            <a:endParaRPr lang="en-GB"/>
          </a:p>
        </p:txBody>
      </p:sp>
    </p:spTree>
    <p:extLst>
      <p:ext uri="{BB962C8B-B14F-4D97-AF65-F5344CB8AC3E}">
        <p14:creationId xmlns:p14="http://schemas.microsoft.com/office/powerpoint/2010/main" val="3974933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2913" y="685800"/>
            <a:ext cx="6096000" cy="3429000"/>
          </a:xfrm>
        </p:spPr>
      </p:sp>
      <p:sp>
        <p:nvSpPr>
          <p:cNvPr id="3" name="Notes Placeholder 2"/>
          <p:cNvSpPr>
            <a:spLocks noGrp="1"/>
          </p:cNvSpPr>
          <p:nvPr>
            <p:ph type="body" idx="1"/>
          </p:nvPr>
        </p:nvSpPr>
        <p:spPr/>
        <p:txBody>
          <a:bodyPr/>
          <a:lstStyle/>
          <a:p>
            <a:r>
              <a:rPr lang="en-GB" dirty="0"/>
              <a:t>Starting the bedtime routine at the same time every night will help children understand the pattern in the evening,</a:t>
            </a:r>
            <a:r>
              <a:rPr lang="en-GB" baseline="0" dirty="0"/>
              <a:t> follow this consistently.</a:t>
            </a:r>
            <a:endParaRPr lang="en-GB" dirty="0"/>
          </a:p>
        </p:txBody>
      </p:sp>
      <p:sp>
        <p:nvSpPr>
          <p:cNvPr id="4" name="Slide Number Placeholder 3"/>
          <p:cNvSpPr>
            <a:spLocks noGrp="1"/>
          </p:cNvSpPr>
          <p:nvPr>
            <p:ph type="sldNum" sz="quarter" idx="10"/>
          </p:nvPr>
        </p:nvSpPr>
        <p:spPr/>
        <p:txBody>
          <a:bodyPr/>
          <a:lstStyle/>
          <a:p>
            <a:fld id="{5C91BD4B-E195-4FC9-B638-0835303DBDB7}" type="slidenum">
              <a:rPr lang="en-GB" smtClean="0"/>
              <a:t>20</a:t>
            </a:fld>
            <a:endParaRPr lang="en-GB"/>
          </a:p>
        </p:txBody>
      </p:sp>
    </p:spTree>
    <p:extLst>
      <p:ext uri="{BB962C8B-B14F-4D97-AF65-F5344CB8AC3E}">
        <p14:creationId xmlns:p14="http://schemas.microsoft.com/office/powerpoint/2010/main" val="3883553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599B"/>
                </a:solidFill>
              </a:defRPr>
            </a:lvl1pPr>
          </a:lstStyle>
          <a:p>
            <a:r>
              <a:rPr lang="en-US" dirty="0"/>
              <a:t>Click to edit Master title style</a:t>
            </a:r>
            <a:endParaRPr lang="en-GB" dirty="0"/>
          </a:p>
        </p:txBody>
      </p:sp>
      <p:sp>
        <p:nvSpPr>
          <p:cNvPr id="3" name="Content Placeholder 2"/>
          <p:cNvSpPr>
            <a:spLocks noGrp="1"/>
          </p:cNvSpPr>
          <p:nvPr>
            <p:ph sz="half" idx="1"/>
          </p:nvPr>
        </p:nvSpPr>
        <p:spPr>
          <a:xfrm>
            <a:off x="609600" y="2205039"/>
            <a:ext cx="5384800" cy="309617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2205039"/>
            <a:ext cx="5384800" cy="309617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fld id="{F4719A42-8D72-8946-BE7C-2EEA1840B467}" type="slidenum">
              <a:rPr lang="en-GB"/>
              <a:pPr/>
              <a:t>‹#›</a:t>
            </a:fld>
            <a:endParaRPr lang="en-GB"/>
          </a:p>
        </p:txBody>
      </p:sp>
    </p:spTree>
    <p:extLst>
      <p:ext uri="{BB962C8B-B14F-4D97-AF65-F5344CB8AC3E}">
        <p14:creationId xmlns:p14="http://schemas.microsoft.com/office/powerpoint/2010/main" val="35214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fld id="{E8710CB4-71F0-2343-8993-59BB2A3CF373}" type="slidenum">
              <a:rPr lang="en-GB"/>
              <a:pPr/>
              <a:t>‹#›</a:t>
            </a:fld>
            <a:endParaRPr lang="en-GB"/>
          </a:p>
        </p:txBody>
      </p:sp>
    </p:spTree>
    <p:extLst>
      <p:ext uri="{BB962C8B-B14F-4D97-AF65-F5344CB8AC3E}">
        <p14:creationId xmlns:p14="http://schemas.microsoft.com/office/powerpoint/2010/main" val="1468453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p:txBody>
          <a:bodyPr/>
          <a:lstStyle>
            <a:lvl1pPr>
              <a:defRPr/>
            </a:lvl1pPr>
          </a:lstStyle>
          <a:p>
            <a:fld id="{C6D190D8-2B40-9E48-A8B7-DABEEB415F7B}" type="slidenum">
              <a:rPr lang="en-GB"/>
              <a:pPr/>
              <a:t>‹#›</a:t>
            </a:fld>
            <a:endParaRPr lang="en-GB" dirty="0"/>
          </a:p>
        </p:txBody>
      </p:sp>
      <p:sp>
        <p:nvSpPr>
          <p:cNvPr id="8" name="Title 1"/>
          <p:cNvSpPr>
            <a:spLocks noGrp="1"/>
          </p:cNvSpPr>
          <p:nvPr>
            <p:ph type="title"/>
          </p:nvPr>
        </p:nvSpPr>
        <p:spPr>
          <a:xfrm>
            <a:off x="514351" y="1700808"/>
            <a:ext cx="10972800" cy="2232248"/>
          </a:xfrm>
        </p:spPr>
        <p:txBody>
          <a:bodyPr/>
          <a:lstStyle>
            <a:lvl1pPr algn="ctr">
              <a:defRPr/>
            </a:lvl1pPr>
          </a:lstStyle>
          <a:p>
            <a:r>
              <a:rPr lang="en-US" dirty="0"/>
              <a:t>Click to edit Master title style</a:t>
            </a:r>
            <a:endParaRPr lang="en-GB" dirty="0"/>
          </a:p>
        </p:txBody>
      </p:sp>
      <p:pic>
        <p:nvPicPr>
          <p:cNvPr id="2" name="Picture 1" descr="Power-point-bgnd-Title-slide.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817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743FD-F028-4A90-B206-A7ABD6EA24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E3F43A-7B99-4E8A-975C-02FBD45EF5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AF1922-6AE3-4308-9B24-C307B2F2DD13}"/>
              </a:ext>
            </a:extLst>
          </p:cNvPr>
          <p:cNvSpPr>
            <a:spLocks noGrp="1"/>
          </p:cNvSpPr>
          <p:nvPr>
            <p:ph type="dt" sz="half" idx="10"/>
          </p:nvPr>
        </p:nvSpPr>
        <p:spPr/>
        <p:txBody>
          <a:bodyPr/>
          <a:lstStyle/>
          <a:p>
            <a:fld id="{5D4A8D0C-2535-4C0C-AD46-CBAF1383EC9C}" type="datetimeFigureOut">
              <a:rPr lang="en-GB" smtClean="0"/>
              <a:t>08/11/2023</a:t>
            </a:fld>
            <a:endParaRPr lang="en-GB"/>
          </a:p>
        </p:txBody>
      </p:sp>
      <p:sp>
        <p:nvSpPr>
          <p:cNvPr id="5" name="Footer Placeholder 4">
            <a:extLst>
              <a:ext uri="{FF2B5EF4-FFF2-40B4-BE49-F238E27FC236}">
                <a16:creationId xmlns:a16="http://schemas.microsoft.com/office/drawing/2014/main" id="{77966C01-9E29-49A4-AE02-8677AD5BC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8FFF6D-57F3-44E4-9CE7-97E17294CA16}"/>
              </a:ext>
            </a:extLst>
          </p:cNvPr>
          <p:cNvSpPr>
            <a:spLocks noGrp="1"/>
          </p:cNvSpPr>
          <p:nvPr>
            <p:ph type="sldNum" sz="quarter" idx="12"/>
          </p:nvPr>
        </p:nvSpPr>
        <p:spPr/>
        <p:txBody>
          <a:bodyPr/>
          <a:lstStyle/>
          <a:p>
            <a:fld id="{1C64557E-13CD-484C-99D7-5561FFE67D46}" type="slidenum">
              <a:rPr lang="en-GB" smtClean="0"/>
              <a:t>‹#›</a:t>
            </a:fld>
            <a:endParaRPr lang="en-GB"/>
          </a:p>
        </p:txBody>
      </p:sp>
    </p:spTree>
    <p:extLst>
      <p:ext uri="{BB962C8B-B14F-4D97-AF65-F5344CB8AC3E}">
        <p14:creationId xmlns:p14="http://schemas.microsoft.com/office/powerpoint/2010/main" val="281235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62FF-6028-4A07-8E6E-656DA918EA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5C1491-7539-40AB-A3F7-448AF57E8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E2189B-4015-4DCB-A416-ACB76A69DCD2}"/>
              </a:ext>
            </a:extLst>
          </p:cNvPr>
          <p:cNvSpPr>
            <a:spLocks noGrp="1"/>
          </p:cNvSpPr>
          <p:nvPr>
            <p:ph type="dt" sz="half" idx="10"/>
          </p:nvPr>
        </p:nvSpPr>
        <p:spPr/>
        <p:txBody>
          <a:bodyPr/>
          <a:lstStyle/>
          <a:p>
            <a:fld id="{5D4A8D0C-2535-4C0C-AD46-CBAF1383EC9C}" type="datetimeFigureOut">
              <a:rPr lang="en-GB" smtClean="0"/>
              <a:t>08/11/2023</a:t>
            </a:fld>
            <a:endParaRPr lang="en-GB"/>
          </a:p>
        </p:txBody>
      </p:sp>
      <p:sp>
        <p:nvSpPr>
          <p:cNvPr id="5" name="Footer Placeholder 4">
            <a:extLst>
              <a:ext uri="{FF2B5EF4-FFF2-40B4-BE49-F238E27FC236}">
                <a16:creationId xmlns:a16="http://schemas.microsoft.com/office/drawing/2014/main" id="{A19761AF-73A6-4355-9C78-BA6A8E2E95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989307-8771-4CA3-8116-AF83CE0B065E}"/>
              </a:ext>
            </a:extLst>
          </p:cNvPr>
          <p:cNvSpPr>
            <a:spLocks noGrp="1"/>
          </p:cNvSpPr>
          <p:nvPr>
            <p:ph type="sldNum" sz="quarter" idx="12"/>
          </p:nvPr>
        </p:nvSpPr>
        <p:spPr/>
        <p:txBody>
          <a:bodyPr/>
          <a:lstStyle/>
          <a:p>
            <a:fld id="{1C64557E-13CD-484C-99D7-5561FFE67D46}" type="slidenum">
              <a:rPr lang="en-GB" smtClean="0"/>
              <a:t>‹#›</a:t>
            </a:fld>
            <a:endParaRPr lang="en-GB"/>
          </a:p>
        </p:txBody>
      </p:sp>
    </p:spTree>
    <p:extLst>
      <p:ext uri="{BB962C8B-B14F-4D97-AF65-F5344CB8AC3E}">
        <p14:creationId xmlns:p14="http://schemas.microsoft.com/office/powerpoint/2010/main" val="378121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A50EE4-CC57-4953-BAB2-8F3D5FB0C431}"/>
              </a:ext>
            </a:extLst>
          </p:cNvPr>
          <p:cNvSpPr>
            <a:spLocks noGrp="1"/>
          </p:cNvSpPr>
          <p:nvPr>
            <p:ph type="dt" sz="half" idx="10"/>
          </p:nvPr>
        </p:nvSpPr>
        <p:spPr/>
        <p:txBody>
          <a:bodyPr/>
          <a:lstStyle/>
          <a:p>
            <a:fld id="{5D4A8D0C-2535-4C0C-AD46-CBAF1383EC9C}" type="datetimeFigureOut">
              <a:rPr lang="en-GB" smtClean="0"/>
              <a:t>08/11/2023</a:t>
            </a:fld>
            <a:endParaRPr lang="en-GB"/>
          </a:p>
        </p:txBody>
      </p:sp>
      <p:sp>
        <p:nvSpPr>
          <p:cNvPr id="3" name="Footer Placeholder 2">
            <a:extLst>
              <a:ext uri="{FF2B5EF4-FFF2-40B4-BE49-F238E27FC236}">
                <a16:creationId xmlns:a16="http://schemas.microsoft.com/office/drawing/2014/main" id="{B36DCF77-748F-4AEC-BB7F-15780E83E0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8F9656C-C839-4D15-96B4-ED467C9C5410}"/>
              </a:ext>
            </a:extLst>
          </p:cNvPr>
          <p:cNvSpPr>
            <a:spLocks noGrp="1"/>
          </p:cNvSpPr>
          <p:nvPr>
            <p:ph type="sldNum" sz="quarter" idx="12"/>
          </p:nvPr>
        </p:nvSpPr>
        <p:spPr/>
        <p:txBody>
          <a:bodyPr/>
          <a:lstStyle/>
          <a:p>
            <a:fld id="{1C64557E-13CD-484C-99D7-5561FFE67D46}" type="slidenum">
              <a:rPr lang="en-GB" smtClean="0"/>
              <a:t>‹#›</a:t>
            </a:fld>
            <a:endParaRPr lang="en-GB"/>
          </a:p>
        </p:txBody>
      </p:sp>
    </p:spTree>
    <p:extLst>
      <p:ext uri="{BB962C8B-B14F-4D97-AF65-F5344CB8AC3E}">
        <p14:creationId xmlns:p14="http://schemas.microsoft.com/office/powerpoint/2010/main" val="943458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B0E8D-BCFA-4319-92FE-6D36FF7C36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736B36-5626-471E-B265-E344D7A3EA7F}"/>
              </a:ext>
            </a:extLst>
          </p:cNvPr>
          <p:cNvSpPr>
            <a:spLocks noGrp="1"/>
          </p:cNvSpPr>
          <p:nvPr>
            <p:ph type="dt" sz="half" idx="10"/>
          </p:nvPr>
        </p:nvSpPr>
        <p:spPr/>
        <p:txBody>
          <a:bodyPr/>
          <a:lstStyle/>
          <a:p>
            <a:fld id="{5D4A8D0C-2535-4C0C-AD46-CBAF1383EC9C}" type="datetimeFigureOut">
              <a:rPr lang="en-GB" smtClean="0"/>
              <a:t>08/11/2023</a:t>
            </a:fld>
            <a:endParaRPr lang="en-GB"/>
          </a:p>
        </p:txBody>
      </p:sp>
      <p:sp>
        <p:nvSpPr>
          <p:cNvPr id="4" name="Footer Placeholder 3">
            <a:extLst>
              <a:ext uri="{FF2B5EF4-FFF2-40B4-BE49-F238E27FC236}">
                <a16:creationId xmlns:a16="http://schemas.microsoft.com/office/drawing/2014/main" id="{BD42831D-F416-4DA7-9932-6D5EECBB95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FB19155-7929-4023-BB13-C95FAB59E536}"/>
              </a:ext>
            </a:extLst>
          </p:cNvPr>
          <p:cNvSpPr>
            <a:spLocks noGrp="1"/>
          </p:cNvSpPr>
          <p:nvPr>
            <p:ph type="sldNum" sz="quarter" idx="12"/>
          </p:nvPr>
        </p:nvSpPr>
        <p:spPr/>
        <p:txBody>
          <a:bodyPr/>
          <a:lstStyle/>
          <a:p>
            <a:fld id="{1C64557E-13CD-484C-99D7-5561FFE67D46}" type="slidenum">
              <a:rPr lang="en-GB" smtClean="0"/>
              <a:t>‹#›</a:t>
            </a:fld>
            <a:endParaRPr lang="en-GB"/>
          </a:p>
        </p:txBody>
      </p:sp>
    </p:spTree>
    <p:extLst>
      <p:ext uri="{BB962C8B-B14F-4D97-AF65-F5344CB8AC3E}">
        <p14:creationId xmlns:p14="http://schemas.microsoft.com/office/powerpoint/2010/main" val="1844700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1196752"/>
            <a:ext cx="10972800"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endParaRPr lang="en-GB" dirty="0"/>
          </a:p>
        </p:txBody>
      </p:sp>
      <p:sp>
        <p:nvSpPr>
          <p:cNvPr id="1027" name="Rectangle 3"/>
          <p:cNvSpPr>
            <a:spLocks noGrp="1" noChangeArrowheads="1"/>
          </p:cNvSpPr>
          <p:nvPr>
            <p:ph type="body" idx="1"/>
          </p:nvPr>
        </p:nvSpPr>
        <p:spPr bwMode="auto">
          <a:xfrm>
            <a:off x="609600" y="2060849"/>
            <a:ext cx="1097280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GB" dirty="0"/>
              <a:t>Click to edit Master text styles</a:t>
            </a:r>
          </a:p>
          <a:p>
            <a:pPr lvl="2"/>
            <a:r>
              <a:rPr lang="en-GB" dirty="0"/>
              <a:t>Next level</a:t>
            </a:r>
          </a:p>
          <a:p>
            <a:pPr lvl="2"/>
            <a:r>
              <a:rPr lang="en-GB" dirty="0"/>
              <a:t>Next level</a:t>
            </a:r>
          </a:p>
          <a:p>
            <a:pPr lvl="2"/>
            <a:r>
              <a:rPr lang="en-GB" dirty="0"/>
              <a:t>Next level</a:t>
            </a:r>
          </a:p>
          <a:p>
            <a:pPr lvl="2"/>
            <a:r>
              <a:rPr lang="en-GB" dirty="0"/>
              <a:t>Next level</a:t>
            </a:r>
          </a:p>
          <a:p>
            <a:pPr lvl="2"/>
            <a:r>
              <a:rPr lang="en-GB" dirty="0"/>
              <a:t>Next level</a:t>
            </a:r>
          </a:p>
          <a:p>
            <a:pPr marL="627063" marR="0" lvl="2" indent="-266700" algn="l" defTabSz="914400" rtl="0" eaLnBrk="0" fontAlgn="base" latinLnBrk="0" hangingPunct="0">
              <a:lnSpc>
                <a:spcPct val="100000"/>
              </a:lnSpc>
              <a:spcBef>
                <a:spcPct val="20000"/>
              </a:spcBef>
              <a:spcAft>
                <a:spcPct val="0"/>
              </a:spcAft>
              <a:buClrTx/>
              <a:buSzTx/>
              <a:buFontTx/>
              <a:buBlip>
                <a:blip r:embed="rId5"/>
              </a:buBlip>
              <a:tabLst/>
              <a:defRPr/>
            </a:pPr>
            <a:r>
              <a:rPr lang="en-GB" dirty="0"/>
              <a:t>Next level</a:t>
            </a:r>
          </a:p>
        </p:txBody>
      </p:sp>
      <p:sp>
        <p:nvSpPr>
          <p:cNvPr id="1028" name="Rectangle 4"/>
          <p:cNvSpPr>
            <a:spLocks noGrp="1" noChangeArrowheads="1"/>
          </p:cNvSpPr>
          <p:nvPr>
            <p:ph type="dt" sz="half" idx="2"/>
          </p:nvPr>
        </p:nvSpPr>
        <p:spPr bwMode="auto">
          <a:xfrm>
            <a:off x="609600" y="5445224"/>
            <a:ext cx="2844800"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ea typeface="+mn-ea"/>
              </a:defRPr>
            </a:lvl1pPr>
          </a:lstStyle>
          <a:p>
            <a:pPr>
              <a:defRPr/>
            </a:pPr>
            <a:endParaRPr lang="en-GB" altLang="en-US" dirty="0"/>
          </a:p>
        </p:txBody>
      </p:sp>
      <p:sp>
        <p:nvSpPr>
          <p:cNvPr id="1029" name="Rectangle 5"/>
          <p:cNvSpPr>
            <a:spLocks noGrp="1" noChangeArrowheads="1"/>
          </p:cNvSpPr>
          <p:nvPr>
            <p:ph type="ftr" sz="quarter" idx="3"/>
          </p:nvPr>
        </p:nvSpPr>
        <p:spPr bwMode="auto">
          <a:xfrm>
            <a:off x="4165600" y="5445224"/>
            <a:ext cx="3860800"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smtClean="0">
                <a:ea typeface="+mn-ea"/>
              </a:defRPr>
            </a:lvl1pPr>
          </a:lstStyle>
          <a:p>
            <a:pPr>
              <a:defRPr/>
            </a:pPr>
            <a:endParaRPr lang="en-GB" altLang="en-US" dirty="0"/>
          </a:p>
        </p:txBody>
      </p:sp>
      <p:sp>
        <p:nvSpPr>
          <p:cNvPr id="1030" name="Rectangle 6"/>
          <p:cNvSpPr>
            <a:spLocks noGrp="1" noChangeArrowheads="1"/>
          </p:cNvSpPr>
          <p:nvPr>
            <p:ph type="sldNum" sz="quarter" idx="4"/>
          </p:nvPr>
        </p:nvSpPr>
        <p:spPr bwMode="auto">
          <a:xfrm>
            <a:off x="10032437" y="6245225"/>
            <a:ext cx="154996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E3FE639-8BBE-D74F-86DD-C23C1967D8C1}" type="slidenum">
              <a:rPr lang="en-GB"/>
              <a:pPr/>
              <a:t>‹#›</a:t>
            </a:fld>
            <a:endParaRPr lang="en-GB" dirty="0"/>
          </a:p>
        </p:txBody>
      </p:sp>
      <p:pic>
        <p:nvPicPr>
          <p:cNvPr id="2" name="Picture 1" descr="Power-point-bgnd-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63" r:id="rId1"/>
    <p:sldLayoutId id="2147483661" r:id="rId2"/>
    <p:sldLayoutId id="2147483671" r:id="rId3"/>
  </p:sldLayoutIdLst>
  <p:hf hdr="0" ftr="0" dt="0"/>
  <p:txStyles>
    <p:titleStyle>
      <a:lvl1pPr algn="l" rtl="0" eaLnBrk="0" fontAlgn="base" hangingPunct="0">
        <a:spcBef>
          <a:spcPct val="0"/>
        </a:spcBef>
        <a:spcAft>
          <a:spcPct val="0"/>
        </a:spcAft>
        <a:defRPr sz="4400">
          <a:solidFill>
            <a:srgbClr val="00599B"/>
          </a:solidFill>
          <a:latin typeface="+mj-lt"/>
          <a:ea typeface="ＭＳ Ｐゴシック" charset="0"/>
          <a:cs typeface="+mj-cs"/>
        </a:defRPr>
      </a:lvl1pPr>
      <a:lvl2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2pPr>
      <a:lvl3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3pPr>
      <a:lvl4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4pPr>
      <a:lvl5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5pPr>
      <a:lvl6pPr marL="457200" algn="l" rtl="0" fontAlgn="base">
        <a:spcBef>
          <a:spcPct val="0"/>
        </a:spcBef>
        <a:spcAft>
          <a:spcPct val="0"/>
        </a:spcAft>
        <a:defRPr sz="4400">
          <a:solidFill>
            <a:schemeClr val="tx2"/>
          </a:solidFill>
          <a:latin typeface="Arial Rounded MT Bold" pitchFamily="34" charset="0"/>
        </a:defRPr>
      </a:lvl6pPr>
      <a:lvl7pPr marL="914400" algn="l" rtl="0" fontAlgn="base">
        <a:spcBef>
          <a:spcPct val="0"/>
        </a:spcBef>
        <a:spcAft>
          <a:spcPct val="0"/>
        </a:spcAft>
        <a:defRPr sz="4400">
          <a:solidFill>
            <a:schemeClr val="tx2"/>
          </a:solidFill>
          <a:latin typeface="Arial Rounded MT Bold" pitchFamily="34" charset="0"/>
        </a:defRPr>
      </a:lvl7pPr>
      <a:lvl8pPr marL="1371600" algn="l" rtl="0" fontAlgn="base">
        <a:spcBef>
          <a:spcPct val="0"/>
        </a:spcBef>
        <a:spcAft>
          <a:spcPct val="0"/>
        </a:spcAft>
        <a:defRPr sz="4400">
          <a:solidFill>
            <a:schemeClr val="tx2"/>
          </a:solidFill>
          <a:latin typeface="Arial Rounded MT Bold" pitchFamily="34" charset="0"/>
        </a:defRPr>
      </a:lvl8pPr>
      <a:lvl9pPr marL="1828800" algn="l" rtl="0" fontAlgn="base">
        <a:spcBef>
          <a:spcPct val="0"/>
        </a:spcBef>
        <a:spcAft>
          <a:spcPct val="0"/>
        </a:spcAft>
        <a:defRPr sz="4400">
          <a:solidFill>
            <a:schemeClr val="tx2"/>
          </a:solidFill>
          <a:latin typeface="Arial Rounded MT Bold" pitchFamily="34" charset="0"/>
        </a:defRPr>
      </a:lvl9pPr>
    </p:titleStyle>
    <p:bodyStyle>
      <a:lvl1pPr marL="342900" indent="-342900" algn="l" rtl="0" eaLnBrk="0" fontAlgn="base" hangingPunct="0">
        <a:spcBef>
          <a:spcPct val="20000"/>
        </a:spcBef>
        <a:spcAft>
          <a:spcPct val="0"/>
        </a:spcAft>
        <a:buBlip>
          <a:blip r:embed="rId5"/>
        </a:buBlip>
        <a:defRPr sz="3200">
          <a:solidFill>
            <a:schemeClr val="bg2"/>
          </a:solidFill>
          <a:latin typeface="Arial"/>
          <a:ea typeface="ＭＳ Ｐゴシック" charset="0"/>
          <a:cs typeface="Arial"/>
        </a:defRPr>
      </a:lvl1pPr>
      <a:lvl2pPr marL="742950" indent="-285750" algn="l" rtl="0" eaLnBrk="0" fontAlgn="base" hangingPunct="0">
        <a:spcBef>
          <a:spcPct val="20000"/>
        </a:spcBef>
        <a:spcAft>
          <a:spcPct val="0"/>
        </a:spcAft>
        <a:buChar char="–"/>
        <a:defRPr sz="2800">
          <a:solidFill>
            <a:schemeClr val="bg2"/>
          </a:solidFill>
          <a:latin typeface="+mn-lt"/>
          <a:ea typeface="ＭＳ Ｐゴシック" charset="0"/>
        </a:defRPr>
      </a:lvl2pPr>
      <a:lvl3pPr marL="627063" marR="0" indent="-266700" algn="l" defTabSz="914400" rtl="0" eaLnBrk="0" fontAlgn="base" latinLnBrk="0" hangingPunct="0">
        <a:lnSpc>
          <a:spcPct val="100000"/>
        </a:lnSpc>
        <a:spcBef>
          <a:spcPct val="20000"/>
        </a:spcBef>
        <a:spcAft>
          <a:spcPct val="0"/>
        </a:spcAft>
        <a:buClrTx/>
        <a:buSzTx/>
        <a:buFontTx/>
        <a:buBlip>
          <a:blip r:embed="rId5"/>
        </a:buBlip>
        <a:tabLst/>
        <a:defRPr sz="2400">
          <a:solidFill>
            <a:schemeClr val="bg2"/>
          </a:solidFill>
          <a:latin typeface="Arial"/>
          <a:ea typeface="ＭＳ Ｐゴシック" charset="0"/>
          <a:cs typeface="Arial"/>
        </a:defRPr>
      </a:lvl3pPr>
      <a:lvl4pPr marL="1600200" indent="-228600" algn="l" rtl="0" eaLnBrk="0" fontAlgn="base" hangingPunct="0">
        <a:spcBef>
          <a:spcPct val="20000"/>
        </a:spcBef>
        <a:spcAft>
          <a:spcPct val="0"/>
        </a:spcAft>
        <a:buChar char="–"/>
        <a:defRPr sz="2000">
          <a:solidFill>
            <a:schemeClr val="bg2"/>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bg2"/>
          </a:solidFill>
          <a:latin typeface="+mn-lt"/>
          <a:ea typeface="ＭＳ Ｐゴシック" charset="0"/>
        </a:defRPr>
      </a:lvl5pPr>
      <a:lvl6pPr marL="2514600" indent="-228600" algn="l" rtl="0" fontAlgn="base">
        <a:spcBef>
          <a:spcPct val="20000"/>
        </a:spcBef>
        <a:spcAft>
          <a:spcPct val="0"/>
        </a:spcAft>
        <a:buChar char="»"/>
        <a:defRPr sz="2000">
          <a:solidFill>
            <a:schemeClr val="bg2"/>
          </a:solidFill>
          <a:latin typeface="+mn-lt"/>
        </a:defRPr>
      </a:lvl6pPr>
      <a:lvl7pPr marL="2971800" indent="-228600" algn="l" rtl="0" fontAlgn="base">
        <a:spcBef>
          <a:spcPct val="20000"/>
        </a:spcBef>
        <a:spcAft>
          <a:spcPct val="0"/>
        </a:spcAft>
        <a:buChar char="»"/>
        <a:defRPr sz="2000">
          <a:solidFill>
            <a:schemeClr val="bg2"/>
          </a:solidFill>
          <a:latin typeface="+mn-lt"/>
        </a:defRPr>
      </a:lvl7pPr>
      <a:lvl8pPr marL="3429000" indent="-228600" algn="l" rtl="0" fontAlgn="base">
        <a:spcBef>
          <a:spcPct val="20000"/>
        </a:spcBef>
        <a:spcAft>
          <a:spcPct val="0"/>
        </a:spcAft>
        <a:buChar char="»"/>
        <a:defRPr sz="2000">
          <a:solidFill>
            <a:schemeClr val="bg2"/>
          </a:solidFill>
          <a:latin typeface="+mn-lt"/>
        </a:defRPr>
      </a:lvl8pPr>
      <a:lvl9pPr marL="3886200" indent="-228600" algn="l" rtl="0" fontAlgn="base">
        <a:spcBef>
          <a:spcPct val="20000"/>
        </a:spcBef>
        <a:spcAft>
          <a:spcPct val="0"/>
        </a:spcAft>
        <a:buChar char="»"/>
        <a:defRPr sz="20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6E3250-8A27-4231-96EC-76D2A14D00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D10BD0-1845-41CB-BBEC-A8DC64CADE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F32C2E-5F90-49C7-94BF-B150055916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A8D0C-2535-4C0C-AD46-CBAF1383EC9C}" type="datetimeFigureOut">
              <a:rPr lang="en-GB" smtClean="0"/>
              <a:t>08/11/2023</a:t>
            </a:fld>
            <a:endParaRPr lang="en-GB"/>
          </a:p>
        </p:txBody>
      </p:sp>
      <p:sp>
        <p:nvSpPr>
          <p:cNvPr id="5" name="Footer Placeholder 4">
            <a:extLst>
              <a:ext uri="{FF2B5EF4-FFF2-40B4-BE49-F238E27FC236}">
                <a16:creationId xmlns:a16="http://schemas.microsoft.com/office/drawing/2014/main" id="{0D5A11EB-9F0F-4B21-BEFA-084B1CD4CA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7C66FBB-A429-4C5E-99A3-FEE2F03335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64557E-13CD-484C-99D7-5561FFE67D46}" type="slidenum">
              <a:rPr lang="en-GB" smtClean="0"/>
              <a:t>‹#›</a:t>
            </a:fld>
            <a:endParaRPr lang="en-GB"/>
          </a:p>
        </p:txBody>
      </p:sp>
    </p:spTree>
    <p:extLst>
      <p:ext uri="{BB962C8B-B14F-4D97-AF65-F5344CB8AC3E}">
        <p14:creationId xmlns:p14="http://schemas.microsoft.com/office/powerpoint/2010/main" val="2538481607"/>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55" r:id="rId3"/>
    <p:sldLayoutId id="214748365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FgCwrumLEhU"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qELT63-HxtQ"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nhs.uk/live-well/sleep-and-tiredness/healthy-sleep-tips-for-children" TargetMode="External"/><Relationship Id="rId7" Type="http://schemas.openxmlformats.org/officeDocument/2006/relationships/image" Target="../media/image4.png"/><Relationship Id="rId2" Type="http://schemas.openxmlformats.org/officeDocument/2006/relationships/hyperlink" Target="http://www.lullabytrust.org.uk/safer-sleep-advice" TargetMode="External"/><Relationship Id="rId1" Type="http://schemas.openxmlformats.org/officeDocument/2006/relationships/slideLayout" Target="../slideLayouts/slideLayout2.xml"/><Relationship Id="rId6" Type="http://schemas.openxmlformats.org/officeDocument/2006/relationships/hyperlink" Target="http://www.sleepcouncil.org.uk/advice-support/sleep-hub/family-matters/children-with-additional-needs" TargetMode="External"/><Relationship Id="rId5" Type="http://schemas.openxmlformats.org/officeDocument/2006/relationships/hyperlink" Target="http://www.sleepcouncil.org.uk/advice-support/sleep-hub/family-matters/common-sleep-problems-in-children" TargetMode="External"/><Relationship Id="rId4" Type="http://schemas.openxmlformats.org/officeDocument/2006/relationships/hyperlink" Target="http://www.sleepfoundation.org/articles/how-blue-light-affects-kids-slee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1"/>
          <p:cNvSpPr>
            <a:spLocks noGrp="1" noChangeArrowheads="1"/>
          </p:cNvSpPr>
          <p:nvPr>
            <p:ph type="ctrTitle"/>
          </p:nvPr>
        </p:nvSpPr>
        <p:spPr>
          <a:xfrm>
            <a:off x="1847528" y="1772816"/>
            <a:ext cx="8491860" cy="1440284"/>
          </a:xfrm>
          <a:noFill/>
        </p:spPr>
        <p:txBody>
          <a:bodyPr/>
          <a:lstStyle/>
          <a:p>
            <a:pPr marL="0" indent="0"/>
            <a:br>
              <a:rPr lang="en-US" altLang="en-US" dirty="0">
                <a:solidFill>
                  <a:schemeClr val="tx1"/>
                </a:solidFill>
                <a:sym typeface="Arial Bold" charset="0"/>
              </a:rPr>
            </a:br>
            <a:br>
              <a:rPr lang="en-US" altLang="en-US" dirty="0">
                <a:solidFill>
                  <a:schemeClr val="tx1"/>
                </a:solidFill>
                <a:sym typeface="Arial Bold" charset="0"/>
              </a:rPr>
            </a:br>
            <a:br>
              <a:rPr lang="en-US" altLang="en-US" dirty="0">
                <a:solidFill>
                  <a:schemeClr val="tx1"/>
                </a:solidFill>
                <a:sym typeface="Arial Bold" charset="0"/>
              </a:rPr>
            </a:br>
            <a:br>
              <a:rPr lang="en-US" altLang="en-US" dirty="0">
                <a:solidFill>
                  <a:schemeClr val="tx1"/>
                </a:solidFill>
                <a:sym typeface="Arial Bold" charset="0"/>
              </a:rPr>
            </a:br>
            <a:br>
              <a:rPr lang="en-US" altLang="en-US" dirty="0">
                <a:solidFill>
                  <a:schemeClr val="tx1"/>
                </a:solidFill>
                <a:sym typeface="Arial Bold" charset="0"/>
              </a:rPr>
            </a:br>
            <a:endParaRPr lang="en-GB" dirty="0">
              <a:solidFill>
                <a:schemeClr val="bg2"/>
              </a:solidFill>
              <a:latin typeface="Arial Rounded MT Bold" charset="0"/>
            </a:endParaRPr>
          </a:p>
        </p:txBody>
      </p:sp>
      <p:sp>
        <p:nvSpPr>
          <p:cNvPr id="2" name="TextBox 1"/>
          <p:cNvSpPr txBox="1"/>
          <p:nvPr/>
        </p:nvSpPr>
        <p:spPr>
          <a:xfrm>
            <a:off x="2783632" y="1916832"/>
            <a:ext cx="6696744" cy="3416320"/>
          </a:xfrm>
          <a:prstGeom prst="rect">
            <a:avLst/>
          </a:prstGeom>
          <a:noFill/>
        </p:spPr>
        <p:txBody>
          <a:bodyPr wrap="square" rtlCol="0">
            <a:spAutoFit/>
          </a:bodyPr>
          <a:lstStyle/>
          <a:p>
            <a:pPr algn="ctr"/>
            <a:r>
              <a:rPr lang="en-GB" sz="3600" dirty="0"/>
              <a:t>Sleep Support in school aged children</a:t>
            </a:r>
          </a:p>
          <a:p>
            <a:pPr algn="ctr"/>
            <a:r>
              <a:rPr lang="en-GB" sz="3600"/>
              <a:t>Hampshire </a:t>
            </a:r>
            <a:r>
              <a:rPr lang="en-GB" sz="3600" dirty="0"/>
              <a:t>0-19 Team</a:t>
            </a:r>
          </a:p>
          <a:p>
            <a:pPr algn="ctr"/>
            <a:r>
              <a:rPr lang="en-GB" sz="3600" dirty="0"/>
              <a:t>And Children’s Wellbeing Service</a:t>
            </a:r>
          </a:p>
          <a:p>
            <a:pPr algn="ctr"/>
            <a:r>
              <a:rPr lang="en-GB" sz="3600" dirty="0"/>
              <a:t>Winchester, Eastleigh and New Forest</a:t>
            </a:r>
          </a:p>
        </p:txBody>
      </p:sp>
      <p:pic>
        <p:nvPicPr>
          <p:cNvPr id="3" name="Picture 2">
            <a:extLst>
              <a:ext uri="{FF2B5EF4-FFF2-40B4-BE49-F238E27FC236}">
                <a16:creationId xmlns:a16="http://schemas.microsoft.com/office/drawing/2014/main" id="{C17FF869-AA16-43B3-AD0F-1DB1B33EE1B1}"/>
              </a:ext>
            </a:extLst>
          </p:cNvPr>
          <p:cNvPicPr>
            <a:picLocks noChangeAspect="1"/>
          </p:cNvPicPr>
          <p:nvPr/>
        </p:nvPicPr>
        <p:blipFill>
          <a:blip r:embed="rId3"/>
          <a:stretch>
            <a:fillRect/>
          </a:stretch>
        </p:blipFill>
        <p:spPr>
          <a:xfrm>
            <a:off x="936097" y="825980"/>
            <a:ext cx="1822862" cy="634039"/>
          </a:xfrm>
          <a:prstGeom prst="rect">
            <a:avLst/>
          </a:prstGeom>
        </p:spPr>
      </p:pic>
    </p:spTree>
    <p:extLst>
      <p:ext uri="{BB962C8B-B14F-4D97-AF65-F5344CB8AC3E}">
        <p14:creationId xmlns:p14="http://schemas.microsoft.com/office/powerpoint/2010/main" val="3841426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sz="3200" dirty="0"/>
            </a:br>
            <a:r>
              <a:rPr lang="en-GB" sz="3200" dirty="0"/>
              <a:t> </a:t>
            </a:r>
          </a:p>
        </p:txBody>
      </p:sp>
      <p:sp>
        <p:nvSpPr>
          <p:cNvPr id="6" name="Content Placeholder 5"/>
          <p:cNvSpPr>
            <a:spLocks noGrp="1"/>
          </p:cNvSpPr>
          <p:nvPr>
            <p:ph idx="1"/>
          </p:nvPr>
        </p:nvSpPr>
        <p:spPr>
          <a:xfrm>
            <a:off x="1981200" y="2060849"/>
            <a:ext cx="8229600" cy="3744415"/>
          </a:xfrm>
        </p:spPr>
        <p:txBody>
          <a:bodyPr/>
          <a:lstStyle/>
          <a:p>
            <a:pPr marL="0" indent="0">
              <a:buNone/>
            </a:pPr>
            <a:endParaRPr lang="en-GB" sz="2000" dirty="0"/>
          </a:p>
          <a:p>
            <a:endParaRPr lang="en-GB" sz="2000" dirty="0"/>
          </a:p>
          <a:p>
            <a:endParaRPr lang="en-GB" sz="2000" dirty="0"/>
          </a:p>
          <a:p>
            <a:endParaRPr lang="en-GB" sz="2000" dirty="0"/>
          </a:p>
          <a:p>
            <a:pPr marL="0" indent="0">
              <a:buNone/>
            </a:pPr>
            <a:endParaRPr lang="en-GB" sz="2000" dirty="0"/>
          </a:p>
          <a:p>
            <a:endParaRPr lang="en-GB" sz="2000" dirty="0"/>
          </a:p>
          <a:p>
            <a:pPr marL="0" indent="0">
              <a:buNone/>
            </a:pPr>
            <a:endParaRPr lang="en-GB" sz="2000" dirty="0"/>
          </a:p>
        </p:txBody>
      </p:sp>
      <p:sp>
        <p:nvSpPr>
          <p:cNvPr id="3" name="Slide Number Placeholder 2"/>
          <p:cNvSpPr>
            <a:spLocks noGrp="1"/>
          </p:cNvSpPr>
          <p:nvPr>
            <p:ph type="sldNum" sz="quarter" idx="12"/>
          </p:nvPr>
        </p:nvSpPr>
        <p:spPr/>
        <p:txBody>
          <a:bodyPr/>
          <a:lstStyle/>
          <a:p>
            <a:fld id="{E8710CB4-71F0-2343-8993-59BB2A3CF373}" type="slidenum">
              <a:rPr lang="en-GB" smtClean="0"/>
              <a:pPr/>
              <a:t>2</a:t>
            </a:fld>
            <a:endParaRPr lang="en-GB"/>
          </a:p>
        </p:txBody>
      </p:sp>
      <p:sp>
        <p:nvSpPr>
          <p:cNvPr id="7" name="Content Placeholder 2"/>
          <p:cNvSpPr txBox="1">
            <a:spLocks/>
          </p:cNvSpPr>
          <p:nvPr/>
        </p:nvSpPr>
        <p:spPr bwMode="auto">
          <a:xfrm>
            <a:off x="1981200" y="404665"/>
            <a:ext cx="8229600" cy="5721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Blip>
                <a:blip r:embed="rId3"/>
              </a:buBlip>
              <a:defRPr sz="3200">
                <a:solidFill>
                  <a:schemeClr val="bg2"/>
                </a:solidFill>
                <a:latin typeface="Arial"/>
                <a:ea typeface="ＭＳ Ｐゴシック" charset="0"/>
                <a:cs typeface="Arial"/>
              </a:defRPr>
            </a:lvl1pPr>
            <a:lvl2pPr marL="742950" indent="-285750" algn="l" rtl="0" eaLnBrk="0" fontAlgn="base" hangingPunct="0">
              <a:spcBef>
                <a:spcPct val="20000"/>
              </a:spcBef>
              <a:spcAft>
                <a:spcPct val="0"/>
              </a:spcAft>
              <a:buChar char="–"/>
              <a:defRPr sz="2800">
                <a:solidFill>
                  <a:schemeClr val="bg2"/>
                </a:solidFill>
                <a:latin typeface="+mn-lt"/>
                <a:ea typeface="ＭＳ Ｐゴシック" charset="0"/>
              </a:defRPr>
            </a:lvl2pPr>
            <a:lvl3pPr marL="627063" marR="0" indent="-266700" algn="l" defTabSz="914400" rtl="0" eaLnBrk="0" fontAlgn="base" latinLnBrk="0" hangingPunct="0">
              <a:lnSpc>
                <a:spcPct val="100000"/>
              </a:lnSpc>
              <a:spcBef>
                <a:spcPct val="20000"/>
              </a:spcBef>
              <a:spcAft>
                <a:spcPct val="0"/>
              </a:spcAft>
              <a:buClrTx/>
              <a:buSzTx/>
              <a:buFontTx/>
              <a:buBlip>
                <a:blip r:embed="rId3"/>
              </a:buBlip>
              <a:tabLst/>
              <a:defRPr sz="2400">
                <a:solidFill>
                  <a:schemeClr val="bg2"/>
                </a:solidFill>
                <a:latin typeface="Arial"/>
                <a:ea typeface="ＭＳ Ｐゴシック" charset="0"/>
                <a:cs typeface="Arial"/>
              </a:defRPr>
            </a:lvl3pPr>
            <a:lvl4pPr marL="1600200" indent="-228600" algn="l" rtl="0" eaLnBrk="0" fontAlgn="base" hangingPunct="0">
              <a:spcBef>
                <a:spcPct val="20000"/>
              </a:spcBef>
              <a:spcAft>
                <a:spcPct val="0"/>
              </a:spcAft>
              <a:buChar char="–"/>
              <a:defRPr sz="2000">
                <a:solidFill>
                  <a:schemeClr val="bg2"/>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bg2"/>
                </a:solidFill>
                <a:latin typeface="+mn-lt"/>
                <a:ea typeface="ＭＳ Ｐゴシック" charset="0"/>
              </a:defRPr>
            </a:lvl5pPr>
            <a:lvl6pPr marL="2514600" indent="-228600" algn="l" rtl="0" fontAlgn="base">
              <a:spcBef>
                <a:spcPct val="20000"/>
              </a:spcBef>
              <a:spcAft>
                <a:spcPct val="0"/>
              </a:spcAft>
              <a:buChar char="»"/>
              <a:defRPr sz="2000">
                <a:solidFill>
                  <a:schemeClr val="bg2"/>
                </a:solidFill>
                <a:latin typeface="+mn-lt"/>
              </a:defRPr>
            </a:lvl6pPr>
            <a:lvl7pPr marL="2971800" indent="-228600" algn="l" rtl="0" fontAlgn="base">
              <a:spcBef>
                <a:spcPct val="20000"/>
              </a:spcBef>
              <a:spcAft>
                <a:spcPct val="0"/>
              </a:spcAft>
              <a:buChar char="»"/>
              <a:defRPr sz="2000">
                <a:solidFill>
                  <a:schemeClr val="bg2"/>
                </a:solidFill>
                <a:latin typeface="+mn-lt"/>
              </a:defRPr>
            </a:lvl7pPr>
            <a:lvl8pPr marL="3429000" indent="-228600" algn="l" rtl="0" fontAlgn="base">
              <a:spcBef>
                <a:spcPct val="20000"/>
              </a:spcBef>
              <a:spcAft>
                <a:spcPct val="0"/>
              </a:spcAft>
              <a:buChar char="»"/>
              <a:defRPr sz="2000">
                <a:solidFill>
                  <a:schemeClr val="bg2"/>
                </a:solidFill>
                <a:latin typeface="+mn-lt"/>
              </a:defRPr>
            </a:lvl8pPr>
            <a:lvl9pPr marL="3886200" indent="-228600" algn="l" rtl="0" fontAlgn="base">
              <a:spcBef>
                <a:spcPct val="20000"/>
              </a:spcBef>
              <a:spcAft>
                <a:spcPct val="0"/>
              </a:spcAft>
              <a:buChar char="»"/>
              <a:defRPr sz="2000">
                <a:solidFill>
                  <a:schemeClr val="bg2"/>
                </a:solidFill>
                <a:latin typeface="+mn-lt"/>
              </a:defRPr>
            </a:lvl9pPr>
          </a:lstStyle>
          <a:p>
            <a:pPr marL="0" indent="0">
              <a:lnSpc>
                <a:spcPct val="80000"/>
              </a:lnSpc>
              <a:buFontTx/>
              <a:buNone/>
              <a:defRPr/>
            </a:pPr>
            <a:endParaRPr lang="en-GB" altLang="en-US" sz="3200" kern="0" dirty="0">
              <a:solidFill>
                <a:schemeClr val="tx1"/>
              </a:solidFill>
            </a:endParaRPr>
          </a:p>
          <a:p>
            <a:pPr marL="0" indent="0" algn="ctr">
              <a:buNone/>
              <a:defRPr/>
            </a:pPr>
            <a:r>
              <a:rPr lang="en-GB" altLang="en-US" sz="2400" b="1" kern="0" dirty="0">
                <a:solidFill>
                  <a:schemeClr val="tx1"/>
                </a:solidFill>
              </a:rPr>
              <a:t>How we can help.</a:t>
            </a:r>
          </a:p>
          <a:p>
            <a:pPr marL="0" indent="0" algn="ctr">
              <a:buNone/>
              <a:defRPr/>
            </a:pPr>
            <a:endParaRPr lang="en-GB" altLang="en-US" sz="2400" b="1" kern="0" dirty="0">
              <a:solidFill>
                <a:schemeClr val="tx1"/>
              </a:solidFill>
            </a:endParaRPr>
          </a:p>
          <a:p>
            <a:pPr marL="0" indent="0">
              <a:buNone/>
              <a:defRPr/>
            </a:pPr>
            <a:r>
              <a:rPr lang="en-GB" altLang="en-US" sz="2000" b="1" kern="0" dirty="0">
                <a:solidFill>
                  <a:schemeClr val="tx1"/>
                </a:solidFill>
              </a:rPr>
              <a:t>We can inform and support families parents about:-</a:t>
            </a:r>
          </a:p>
          <a:p>
            <a:pPr marL="0" indent="0">
              <a:buNone/>
              <a:defRPr/>
            </a:pPr>
            <a:endParaRPr lang="en-GB" altLang="en-US" sz="2000" kern="0" dirty="0">
              <a:solidFill>
                <a:schemeClr val="tx1"/>
              </a:solidFill>
            </a:endParaRPr>
          </a:p>
          <a:p>
            <a:pPr>
              <a:defRPr/>
            </a:pPr>
            <a:r>
              <a:rPr lang="en-GB" altLang="en-US" sz="2000" kern="0" dirty="0">
                <a:solidFill>
                  <a:schemeClr val="tx1"/>
                </a:solidFill>
              </a:rPr>
              <a:t>The safer sleep messages for younger siblings.</a:t>
            </a:r>
          </a:p>
          <a:p>
            <a:pPr>
              <a:defRPr/>
            </a:pPr>
            <a:r>
              <a:rPr lang="en-GB" altLang="en-US" sz="2000" kern="0" dirty="0">
                <a:solidFill>
                  <a:schemeClr val="tx1"/>
                </a:solidFill>
              </a:rPr>
              <a:t>Why sleep is important.</a:t>
            </a:r>
          </a:p>
          <a:p>
            <a:pPr>
              <a:defRPr/>
            </a:pPr>
            <a:r>
              <a:rPr lang="en-GB" altLang="en-US" sz="2000" kern="0" dirty="0">
                <a:solidFill>
                  <a:schemeClr val="tx1"/>
                </a:solidFill>
              </a:rPr>
              <a:t>The impact of sleep problems on children.</a:t>
            </a:r>
          </a:p>
          <a:p>
            <a:pPr>
              <a:defRPr/>
            </a:pPr>
            <a:r>
              <a:rPr lang="en-GB" altLang="en-US" sz="2000" kern="0" dirty="0">
                <a:solidFill>
                  <a:schemeClr val="tx1"/>
                </a:solidFill>
              </a:rPr>
              <a:t>How much sleep their child should be getting.</a:t>
            </a:r>
          </a:p>
          <a:p>
            <a:pPr>
              <a:defRPr/>
            </a:pPr>
            <a:r>
              <a:rPr lang="en-GB" altLang="en-US" sz="2000" kern="0" dirty="0">
                <a:solidFill>
                  <a:schemeClr val="tx1"/>
                </a:solidFill>
              </a:rPr>
              <a:t>Common sleep issues in childhood.</a:t>
            </a:r>
          </a:p>
          <a:p>
            <a:pPr>
              <a:defRPr/>
            </a:pPr>
            <a:r>
              <a:rPr lang="en-GB" altLang="en-US" sz="2000" kern="0" dirty="0">
                <a:solidFill>
                  <a:schemeClr val="tx1"/>
                </a:solidFill>
              </a:rPr>
              <a:t>Top Tips to help if children have settling issues.</a:t>
            </a:r>
          </a:p>
          <a:p>
            <a:pPr>
              <a:defRPr/>
            </a:pPr>
            <a:endParaRPr lang="en-GB" altLang="en-US" sz="2400" kern="0" dirty="0">
              <a:solidFill>
                <a:schemeClr val="tx1"/>
              </a:solidFill>
            </a:endParaRPr>
          </a:p>
          <a:p>
            <a:pPr marL="0" indent="0">
              <a:buFontTx/>
              <a:buNone/>
              <a:defRPr/>
            </a:pPr>
            <a:endParaRPr lang="en-GB" altLang="en-US" sz="2400" kern="0" dirty="0">
              <a:solidFill>
                <a:srgbClr val="0070C0"/>
              </a:solidFill>
            </a:endParaRPr>
          </a:p>
        </p:txBody>
      </p:sp>
      <p:pic>
        <p:nvPicPr>
          <p:cNvPr id="4" name="Picture 3">
            <a:extLst>
              <a:ext uri="{FF2B5EF4-FFF2-40B4-BE49-F238E27FC236}">
                <a16:creationId xmlns:a16="http://schemas.microsoft.com/office/drawing/2014/main" id="{8F5BD3C3-1826-403B-97ED-B01ED61B8A54}"/>
              </a:ext>
            </a:extLst>
          </p:cNvPr>
          <p:cNvPicPr>
            <a:picLocks noChangeAspect="1"/>
          </p:cNvPicPr>
          <p:nvPr/>
        </p:nvPicPr>
        <p:blipFill>
          <a:blip r:embed="rId4"/>
          <a:stretch>
            <a:fillRect/>
          </a:stretch>
        </p:blipFill>
        <p:spPr>
          <a:xfrm>
            <a:off x="1069769" y="731836"/>
            <a:ext cx="1822862" cy="634039"/>
          </a:xfrm>
          <a:prstGeom prst="rect">
            <a:avLst/>
          </a:prstGeom>
        </p:spPr>
      </p:pic>
    </p:spTree>
    <p:extLst>
      <p:ext uri="{BB962C8B-B14F-4D97-AF65-F5344CB8AC3E}">
        <p14:creationId xmlns:p14="http://schemas.microsoft.com/office/powerpoint/2010/main" val="304644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Freeform: Shape 24">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7" name="Freeform: Shape 26">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080BF7-66FD-40F0-B480-E6BD8E6C3830}"/>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100" kern="1200">
                <a:solidFill>
                  <a:schemeClr val="tx1"/>
                </a:solidFill>
                <a:latin typeface="+mj-lt"/>
                <a:ea typeface="+mj-ea"/>
                <a:cs typeface="+mj-cs"/>
              </a:rPr>
              <a:t>What are the common sleep problems in your household?</a:t>
            </a:r>
          </a:p>
        </p:txBody>
      </p:sp>
      <p:sp>
        <p:nvSpPr>
          <p:cNvPr id="29" name="Rectangle 28">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71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br>
              <a:rPr lang="en-GB" dirty="0"/>
            </a:br>
            <a:br>
              <a:rPr lang="en-GB" dirty="0"/>
            </a:br>
            <a:endParaRPr lang="en-GB" dirty="0"/>
          </a:p>
        </p:txBody>
      </p:sp>
      <p:sp>
        <p:nvSpPr>
          <p:cNvPr id="9" name="Content Placeholder 8"/>
          <p:cNvSpPr>
            <a:spLocks noGrp="1"/>
          </p:cNvSpPr>
          <p:nvPr>
            <p:ph idx="1"/>
          </p:nvPr>
        </p:nvSpPr>
        <p:spPr>
          <a:xfrm>
            <a:off x="1981200" y="1595702"/>
            <a:ext cx="8229600" cy="3633499"/>
          </a:xfrm>
        </p:spPr>
        <p:txBody>
          <a:bodyPr/>
          <a:lstStyle/>
          <a:p>
            <a:r>
              <a:rPr lang="en-GB" sz="2000" dirty="0">
                <a:solidFill>
                  <a:schemeClr val="tx1"/>
                </a:solidFill>
              </a:rPr>
              <a:t>Co-sleeping and bed sharing is a very personal choice and some parents will chose to do this, our job is to inform parents about the safer sleep message and to advise them of when co-sleeping can be dangerous;</a:t>
            </a:r>
          </a:p>
          <a:p>
            <a:r>
              <a:rPr lang="en-GB" sz="2000" dirty="0">
                <a:solidFill>
                  <a:schemeClr val="tx1"/>
                </a:solidFill>
              </a:rPr>
              <a:t>If either parent/partner smokes (even if they do not smoke in the bedroom)</a:t>
            </a:r>
          </a:p>
          <a:p>
            <a:r>
              <a:rPr lang="en-GB" sz="2000" dirty="0">
                <a:solidFill>
                  <a:schemeClr val="tx1"/>
                </a:solidFill>
              </a:rPr>
              <a:t>If either parent/partner has drunk alcohol or taken drugs. This includes prescribed medications that may cause drowsiness.</a:t>
            </a:r>
          </a:p>
          <a:p>
            <a:r>
              <a:rPr lang="en-GB" sz="2000" dirty="0">
                <a:solidFill>
                  <a:schemeClr val="tx1"/>
                </a:solidFill>
              </a:rPr>
              <a:t>If either parent/partner is extremely tired</a:t>
            </a:r>
          </a:p>
          <a:p>
            <a:r>
              <a:rPr lang="en-GB" sz="2000" dirty="0">
                <a:solidFill>
                  <a:schemeClr val="tx1"/>
                </a:solidFill>
              </a:rPr>
              <a:t>If the baby was born premature (37 weeks or less)</a:t>
            </a:r>
          </a:p>
          <a:p>
            <a:r>
              <a:rPr lang="en-GB" sz="2000" dirty="0">
                <a:solidFill>
                  <a:schemeClr val="tx1"/>
                </a:solidFill>
              </a:rPr>
              <a:t>If the baby was born at a low weight (2.5kg or 5½ lbs or less)</a:t>
            </a:r>
          </a:p>
          <a:p>
            <a:r>
              <a:rPr lang="en-GB" sz="2000" b="1" dirty="0">
                <a:solidFill>
                  <a:schemeClr val="tx1"/>
                </a:solidFill>
              </a:rPr>
              <a:t>Co-sleeping on a sofa or armchair with a baby can increase the risk of SIDS by 50 times</a:t>
            </a:r>
            <a:endParaRPr lang="en-GB" sz="2000" dirty="0">
              <a:solidFill>
                <a:schemeClr val="tx1"/>
              </a:solidFill>
            </a:endParaRPr>
          </a:p>
          <a:p>
            <a:endParaRPr lang="en-GB" sz="2000" dirty="0"/>
          </a:p>
        </p:txBody>
      </p:sp>
      <p:sp>
        <p:nvSpPr>
          <p:cNvPr id="4" name="Slide Number Placeholder 3"/>
          <p:cNvSpPr>
            <a:spLocks noGrp="1"/>
          </p:cNvSpPr>
          <p:nvPr>
            <p:ph type="sldNum" sz="quarter" idx="12"/>
          </p:nvPr>
        </p:nvSpPr>
        <p:spPr/>
        <p:txBody>
          <a:bodyPr/>
          <a:lstStyle/>
          <a:p>
            <a:fld id="{C6D190D8-2B40-9E48-A8B7-DABEEB415F7B}" type="slidenum">
              <a:rPr lang="en-GB" smtClean="0"/>
              <a:pPr/>
              <a:t>4</a:t>
            </a:fld>
            <a:endParaRPr lang="en-GB" dirty="0"/>
          </a:p>
        </p:txBody>
      </p:sp>
      <p:sp>
        <p:nvSpPr>
          <p:cNvPr id="10" name="TextBox 9"/>
          <p:cNvSpPr txBox="1"/>
          <p:nvPr/>
        </p:nvSpPr>
        <p:spPr>
          <a:xfrm>
            <a:off x="2207568" y="764705"/>
            <a:ext cx="6192688" cy="830997"/>
          </a:xfrm>
          <a:prstGeom prst="rect">
            <a:avLst/>
          </a:prstGeom>
          <a:noFill/>
        </p:spPr>
        <p:txBody>
          <a:bodyPr wrap="square" rtlCol="0">
            <a:spAutoFit/>
          </a:bodyPr>
          <a:lstStyle/>
          <a:p>
            <a:r>
              <a:rPr lang="en-GB" sz="2400" b="1" dirty="0"/>
              <a:t>Safer Sleep Principles and Key Messages</a:t>
            </a:r>
            <a:endParaRPr lang="en-GB" sz="2400" dirty="0"/>
          </a:p>
        </p:txBody>
      </p:sp>
      <p:pic>
        <p:nvPicPr>
          <p:cNvPr id="3" name="Picture 2">
            <a:extLst>
              <a:ext uri="{FF2B5EF4-FFF2-40B4-BE49-F238E27FC236}">
                <a16:creationId xmlns:a16="http://schemas.microsoft.com/office/drawing/2014/main" id="{BF279687-426A-46DA-A83E-730E21B95C2D}"/>
              </a:ext>
            </a:extLst>
          </p:cNvPr>
          <p:cNvPicPr>
            <a:picLocks noChangeAspect="1"/>
          </p:cNvPicPr>
          <p:nvPr/>
        </p:nvPicPr>
        <p:blipFill>
          <a:blip r:embed="rId3"/>
          <a:stretch>
            <a:fillRect/>
          </a:stretch>
        </p:blipFill>
        <p:spPr>
          <a:xfrm>
            <a:off x="271522" y="587561"/>
            <a:ext cx="1822862" cy="634039"/>
          </a:xfrm>
          <a:prstGeom prst="rect">
            <a:avLst/>
          </a:prstGeom>
        </p:spPr>
      </p:pic>
    </p:spTree>
    <p:extLst>
      <p:ext uri="{BB962C8B-B14F-4D97-AF65-F5344CB8AC3E}">
        <p14:creationId xmlns:p14="http://schemas.microsoft.com/office/powerpoint/2010/main" val="224124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0830" y="332656"/>
            <a:ext cx="7959969" cy="5266286"/>
          </a:xfrm>
        </p:spPr>
        <p:txBody>
          <a:bodyPr/>
          <a:lstStyle/>
          <a:p>
            <a:r>
              <a:rPr lang="en-GB" sz="2400" b="1" dirty="0">
                <a:solidFill>
                  <a:schemeClr val="tx1"/>
                </a:solidFill>
              </a:rPr>
              <a:t>   How can the 0-19 Team support sleep issues</a:t>
            </a: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br>
              <a:rPr lang="en-GB" sz="2400" b="1" dirty="0">
                <a:solidFill>
                  <a:schemeClr val="tx1"/>
                </a:solidFill>
              </a:rPr>
            </a:br>
            <a:r>
              <a:rPr lang="en-GB" sz="2400" b="1" dirty="0">
                <a:solidFill>
                  <a:schemeClr val="tx1"/>
                </a:solidFill>
              </a:rPr>
              <a:t> </a:t>
            </a:r>
            <a:br>
              <a:rPr lang="en-GB" sz="2400" b="1" dirty="0">
                <a:solidFill>
                  <a:schemeClr val="tx1"/>
                </a:solidFill>
              </a:rPr>
            </a:br>
            <a:br>
              <a:rPr lang="en-GB" sz="2400" b="1" dirty="0">
                <a:solidFill>
                  <a:schemeClr val="tx1"/>
                </a:solidFill>
              </a:rPr>
            </a:br>
            <a:endParaRPr lang="en-GB" sz="2400" b="1" dirty="0">
              <a:solidFill>
                <a:schemeClr val="tx1"/>
              </a:solidFill>
            </a:endParaRPr>
          </a:p>
        </p:txBody>
      </p:sp>
      <p:sp>
        <p:nvSpPr>
          <p:cNvPr id="3" name="Content Placeholder 2"/>
          <p:cNvSpPr>
            <a:spLocks noGrp="1"/>
          </p:cNvSpPr>
          <p:nvPr>
            <p:ph idx="1"/>
          </p:nvPr>
        </p:nvSpPr>
        <p:spPr>
          <a:xfrm>
            <a:off x="337625" y="1628801"/>
            <a:ext cx="11690252" cy="4223359"/>
          </a:xfrm>
        </p:spPr>
        <p:txBody>
          <a:bodyPr/>
          <a:lstStyle/>
          <a:p>
            <a:r>
              <a:rPr lang="en-GB" sz="2000" b="1" dirty="0">
                <a:solidFill>
                  <a:schemeClr val="tx1"/>
                </a:solidFill>
              </a:rPr>
              <a:t>Chat Health 0-5 - </a:t>
            </a:r>
            <a:r>
              <a:rPr lang="en-GB" sz="2000" dirty="0">
                <a:solidFill>
                  <a:schemeClr val="tx1"/>
                </a:solidFill>
              </a:rPr>
              <a:t>is a text messaging service set up to support parents, carers and families of under 5’s in Hampshire. Run by local Health Visitors and supported by Community Nursery Nurses who have a wealth of experience working with Mum’s and Dad’s –to-be, babies, toddlers and young children. </a:t>
            </a:r>
            <a:r>
              <a:rPr lang="en-GB" sz="2000" b="1" dirty="0">
                <a:solidFill>
                  <a:schemeClr val="tx1"/>
                </a:solidFill>
              </a:rPr>
              <a:t>07520 615720</a:t>
            </a:r>
          </a:p>
          <a:p>
            <a:r>
              <a:rPr lang="en-GB" sz="2000" b="1" dirty="0">
                <a:solidFill>
                  <a:schemeClr val="tx1"/>
                </a:solidFill>
              </a:rPr>
              <a:t>Chat Health 5-19 -</a:t>
            </a:r>
            <a:r>
              <a:rPr lang="en-GB" sz="2000" dirty="0">
                <a:solidFill>
                  <a:schemeClr val="tx1"/>
                </a:solidFill>
              </a:rPr>
              <a:t> This is a text service for parents of children 5-19, the Chat Health advisor team is made up of school nurses and supported by Community Nursery Nurses, again these nurses have extensive experience of working with and supporting parents of children and young people. </a:t>
            </a:r>
            <a:r>
              <a:rPr lang="en-GB" sz="2000" b="1" dirty="0">
                <a:solidFill>
                  <a:schemeClr val="tx1"/>
                </a:solidFill>
              </a:rPr>
              <a:t>07507 332417</a:t>
            </a:r>
            <a:endParaRPr lang="en-GB" sz="2000" dirty="0">
              <a:solidFill>
                <a:schemeClr val="tx1"/>
              </a:solidFill>
            </a:endParaRPr>
          </a:p>
          <a:p>
            <a:r>
              <a:rPr lang="en-GB" sz="2000" b="1" dirty="0">
                <a:solidFill>
                  <a:schemeClr val="tx1"/>
                </a:solidFill>
              </a:rPr>
              <a:t>Chat Health 11-19 </a:t>
            </a:r>
            <a:r>
              <a:rPr lang="en-GB" sz="2000" dirty="0">
                <a:solidFill>
                  <a:schemeClr val="tx1"/>
                </a:solidFill>
              </a:rPr>
              <a:t>– is a simple, convenient  and confidential text message service for young people in Hampshire aged 11-19, this is supported by school nurses who have extensive experience of supporting young people. </a:t>
            </a:r>
            <a:r>
              <a:rPr lang="en-GB" sz="2000" b="1" dirty="0">
                <a:solidFill>
                  <a:schemeClr val="tx1"/>
                </a:solidFill>
              </a:rPr>
              <a:t>07507 332160</a:t>
            </a:r>
          </a:p>
          <a:p>
            <a:endParaRPr lang="en-GB" sz="2000" b="1" dirty="0">
              <a:solidFill>
                <a:schemeClr val="tx1"/>
              </a:solidFill>
            </a:endParaRPr>
          </a:p>
          <a:p>
            <a:endParaRPr lang="en-GB" sz="20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pPr marL="0" indent="0">
              <a:buNone/>
            </a:pPr>
            <a:br>
              <a:rPr lang="en-GB" sz="1200" dirty="0">
                <a:solidFill>
                  <a:schemeClr val="tx1"/>
                </a:solidFill>
              </a:rPr>
            </a:br>
            <a:endParaRPr lang="en-GB" sz="1600" dirty="0"/>
          </a:p>
          <a:p>
            <a:endParaRPr lang="en-GB" sz="1600" dirty="0"/>
          </a:p>
        </p:txBody>
      </p:sp>
      <p:sp>
        <p:nvSpPr>
          <p:cNvPr id="5" name="Slide Number Placeholder 4"/>
          <p:cNvSpPr>
            <a:spLocks noGrp="1"/>
          </p:cNvSpPr>
          <p:nvPr>
            <p:ph type="sldNum" sz="quarter" idx="12"/>
          </p:nvPr>
        </p:nvSpPr>
        <p:spPr/>
        <p:txBody>
          <a:bodyPr/>
          <a:lstStyle/>
          <a:p>
            <a:fld id="{E8710CB4-71F0-2343-8993-59BB2A3CF373}" type="slidenum">
              <a:rPr lang="en-GB" smtClean="0"/>
              <a:pPr/>
              <a:t>5</a:t>
            </a:fld>
            <a:endParaRPr lang="en-GB"/>
          </a:p>
        </p:txBody>
      </p:sp>
      <p:pic>
        <p:nvPicPr>
          <p:cNvPr id="4" name="Picture 3">
            <a:extLst>
              <a:ext uri="{FF2B5EF4-FFF2-40B4-BE49-F238E27FC236}">
                <a16:creationId xmlns:a16="http://schemas.microsoft.com/office/drawing/2014/main" id="{1BB4299A-CDA2-4AAF-A5BF-31E60E0BCC01}"/>
              </a:ext>
            </a:extLst>
          </p:cNvPr>
          <p:cNvPicPr>
            <a:picLocks noChangeAspect="1"/>
          </p:cNvPicPr>
          <p:nvPr/>
        </p:nvPicPr>
        <p:blipFill>
          <a:blip r:embed="rId3"/>
          <a:stretch>
            <a:fillRect/>
          </a:stretch>
        </p:blipFill>
        <p:spPr>
          <a:xfrm>
            <a:off x="158338" y="454701"/>
            <a:ext cx="1822862" cy="634039"/>
          </a:xfrm>
          <a:prstGeom prst="rect">
            <a:avLst/>
          </a:prstGeom>
        </p:spPr>
      </p:pic>
    </p:spTree>
    <p:extLst>
      <p:ext uri="{BB962C8B-B14F-4D97-AF65-F5344CB8AC3E}">
        <p14:creationId xmlns:p14="http://schemas.microsoft.com/office/powerpoint/2010/main" val="384689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0972" y="692696"/>
            <a:ext cx="8229600" cy="720080"/>
          </a:xfrm>
        </p:spPr>
        <p:txBody>
          <a:bodyPr/>
          <a:lstStyle/>
          <a:p>
            <a:pPr lvl="0"/>
            <a:br>
              <a:rPr lang="en-GB" sz="2800" b="1" dirty="0"/>
            </a:br>
            <a:br>
              <a:rPr lang="en-GB" sz="2800" b="1" dirty="0"/>
            </a:br>
            <a:br>
              <a:rPr lang="en-GB" sz="2800" b="1" dirty="0"/>
            </a:br>
            <a:br>
              <a:rPr lang="en-GB" sz="2800" b="1" dirty="0"/>
            </a:br>
            <a:br>
              <a:rPr lang="en-GB" sz="2800" b="1" dirty="0"/>
            </a:br>
            <a:br>
              <a:rPr lang="en-GB" sz="2800" b="1" dirty="0"/>
            </a:br>
            <a:br>
              <a:rPr lang="en-GB" sz="2800" b="1" dirty="0"/>
            </a:br>
            <a:br>
              <a:rPr lang="en-GB" sz="2800" b="1" dirty="0"/>
            </a:br>
            <a:br>
              <a:rPr lang="en-GB" sz="2800" dirty="0"/>
            </a:br>
            <a:r>
              <a:rPr lang="en-GB" sz="2800" dirty="0"/>
              <a:t> </a:t>
            </a:r>
            <a:br>
              <a:rPr lang="en-GB" sz="2800" dirty="0"/>
            </a:br>
            <a:br>
              <a:rPr lang="en-GB" sz="2800" dirty="0"/>
            </a:br>
            <a:r>
              <a:rPr lang="en-GB" sz="2800" dirty="0"/>
              <a:t>  </a:t>
            </a:r>
            <a:br>
              <a:rPr lang="en-GB" sz="2800" dirty="0"/>
            </a:br>
            <a:br>
              <a:rPr lang="en-GB" sz="2800" dirty="0"/>
            </a:br>
            <a:br>
              <a:rPr lang="en-GB" sz="2800" b="1" dirty="0"/>
            </a:br>
            <a:br>
              <a:rPr lang="en-GB" sz="2800" dirty="0"/>
            </a:br>
            <a:br>
              <a:rPr lang="en-GB" sz="2800" b="1" dirty="0"/>
            </a:br>
            <a:br>
              <a:rPr lang="en-GB" sz="2800" b="1" dirty="0"/>
            </a:br>
            <a:br>
              <a:rPr lang="en-GB" sz="2800" b="1" dirty="0"/>
            </a:br>
            <a:endParaRPr lang="en-GB" sz="2000" dirty="0"/>
          </a:p>
        </p:txBody>
      </p:sp>
      <p:sp>
        <p:nvSpPr>
          <p:cNvPr id="3" name="Slide Number Placeholder 2"/>
          <p:cNvSpPr>
            <a:spLocks noGrp="1"/>
          </p:cNvSpPr>
          <p:nvPr>
            <p:ph type="sldNum" sz="quarter" idx="12"/>
          </p:nvPr>
        </p:nvSpPr>
        <p:spPr/>
        <p:txBody>
          <a:bodyPr/>
          <a:lstStyle/>
          <a:p>
            <a:fld id="{E8710CB4-71F0-2343-8993-59BB2A3CF373}" type="slidenum">
              <a:rPr lang="en-GB" smtClean="0"/>
              <a:pPr/>
              <a:t>6</a:t>
            </a:fld>
            <a:endParaRPr lang="en-GB"/>
          </a:p>
        </p:txBody>
      </p:sp>
      <p:sp>
        <p:nvSpPr>
          <p:cNvPr id="4" name="Content Placeholder 3"/>
          <p:cNvSpPr>
            <a:spLocks noGrp="1"/>
          </p:cNvSpPr>
          <p:nvPr>
            <p:ph idx="1"/>
          </p:nvPr>
        </p:nvSpPr>
        <p:spPr>
          <a:xfrm>
            <a:off x="1981200" y="1412777"/>
            <a:ext cx="8229600" cy="3960441"/>
          </a:xfrm>
        </p:spPr>
        <p:txBody>
          <a:bodyPr/>
          <a:lstStyle/>
          <a:p>
            <a:pPr marL="0" indent="0">
              <a:buFontTx/>
              <a:buNone/>
              <a:defRPr/>
            </a:pPr>
            <a:r>
              <a:rPr lang="en-GB" altLang="en-US" sz="2000" dirty="0">
                <a:solidFill>
                  <a:schemeClr val="tx1"/>
                </a:solidFill>
              </a:rPr>
              <a:t>Sleep is essential to support children’s development. Well rested children are more able to meet their full potential in every aspect of their lives. </a:t>
            </a:r>
          </a:p>
          <a:p>
            <a:pPr marL="0" indent="0">
              <a:buFontTx/>
              <a:buNone/>
              <a:defRPr/>
            </a:pPr>
            <a:r>
              <a:rPr lang="en-GB" sz="2000" dirty="0">
                <a:solidFill>
                  <a:schemeClr val="tx1"/>
                </a:solidFill>
              </a:rPr>
              <a:t>Every living creature needs to sleep, Circadian rhythms, or the sleep-wake cycle are regulated by light </a:t>
            </a:r>
          </a:p>
          <a:p>
            <a:pPr marL="0" indent="0">
              <a:buFontTx/>
              <a:buNone/>
              <a:defRPr/>
            </a:pPr>
            <a:r>
              <a:rPr lang="en-GB" sz="2000" dirty="0">
                <a:solidFill>
                  <a:schemeClr val="tx1"/>
                </a:solidFill>
              </a:rPr>
              <a:t>and dark, these rhythms develop at about</a:t>
            </a:r>
          </a:p>
          <a:p>
            <a:pPr marL="0" indent="0">
              <a:buFontTx/>
              <a:buNone/>
              <a:defRPr/>
            </a:pPr>
            <a:r>
              <a:rPr lang="en-GB" sz="2000" dirty="0">
                <a:solidFill>
                  <a:schemeClr val="tx1"/>
                </a:solidFill>
              </a:rPr>
              <a:t>6 weeks and by three to six months most</a:t>
            </a:r>
          </a:p>
          <a:p>
            <a:pPr marL="0" indent="0">
              <a:buFontTx/>
              <a:buNone/>
              <a:defRPr/>
            </a:pPr>
            <a:r>
              <a:rPr lang="en-GB" sz="2000" dirty="0">
                <a:solidFill>
                  <a:schemeClr val="tx1"/>
                </a:solidFill>
              </a:rPr>
              <a:t>infants have a regular sleep pattern.</a:t>
            </a:r>
          </a:p>
          <a:p>
            <a:pPr marL="0" indent="0">
              <a:buFontTx/>
              <a:buNone/>
              <a:defRPr/>
            </a:pPr>
            <a:r>
              <a:rPr lang="en-GB" sz="2000" dirty="0">
                <a:solidFill>
                  <a:schemeClr val="tx1"/>
                </a:solidFill>
              </a:rPr>
              <a:t>Sleep is especially important for children</a:t>
            </a:r>
          </a:p>
          <a:p>
            <a:pPr marL="0" indent="0">
              <a:buFontTx/>
              <a:buNone/>
              <a:defRPr/>
            </a:pPr>
            <a:r>
              <a:rPr lang="en-GB" sz="2000" dirty="0">
                <a:solidFill>
                  <a:schemeClr val="tx1"/>
                </a:solidFill>
              </a:rPr>
              <a:t>as it directly impacts their mental and </a:t>
            </a:r>
          </a:p>
          <a:p>
            <a:pPr marL="0" indent="0">
              <a:buFontTx/>
              <a:buNone/>
              <a:defRPr/>
            </a:pPr>
            <a:r>
              <a:rPr lang="en-GB" sz="2000" dirty="0">
                <a:solidFill>
                  <a:schemeClr val="tx1"/>
                </a:solidFill>
              </a:rPr>
              <a:t>physical development.</a:t>
            </a:r>
            <a:endParaRPr lang="en-GB" dirty="0"/>
          </a:p>
        </p:txBody>
      </p:sp>
      <p:sp>
        <p:nvSpPr>
          <p:cNvPr id="6" name="Title 1"/>
          <p:cNvSpPr txBox="1">
            <a:spLocks/>
          </p:cNvSpPr>
          <p:nvPr/>
        </p:nvSpPr>
        <p:spPr bwMode="auto">
          <a:xfrm>
            <a:off x="1981200" y="765175"/>
            <a:ext cx="8229600" cy="71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00599B"/>
                </a:solidFill>
                <a:latin typeface="+mj-lt"/>
                <a:ea typeface="ＭＳ Ｐゴシック" charset="0"/>
                <a:cs typeface="+mj-cs"/>
              </a:defRPr>
            </a:lvl1pPr>
            <a:lvl2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2pPr>
            <a:lvl3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3pPr>
            <a:lvl4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4pPr>
            <a:lvl5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5pPr>
            <a:lvl6pPr marL="457200" algn="l" rtl="0" fontAlgn="base">
              <a:spcBef>
                <a:spcPct val="0"/>
              </a:spcBef>
              <a:spcAft>
                <a:spcPct val="0"/>
              </a:spcAft>
              <a:defRPr sz="4400">
                <a:solidFill>
                  <a:schemeClr val="tx2"/>
                </a:solidFill>
                <a:latin typeface="Arial Rounded MT Bold" pitchFamily="34" charset="0"/>
              </a:defRPr>
            </a:lvl6pPr>
            <a:lvl7pPr marL="914400" algn="l" rtl="0" fontAlgn="base">
              <a:spcBef>
                <a:spcPct val="0"/>
              </a:spcBef>
              <a:spcAft>
                <a:spcPct val="0"/>
              </a:spcAft>
              <a:defRPr sz="4400">
                <a:solidFill>
                  <a:schemeClr val="tx2"/>
                </a:solidFill>
                <a:latin typeface="Arial Rounded MT Bold" pitchFamily="34" charset="0"/>
              </a:defRPr>
            </a:lvl7pPr>
            <a:lvl8pPr marL="1371600" algn="l" rtl="0" fontAlgn="base">
              <a:spcBef>
                <a:spcPct val="0"/>
              </a:spcBef>
              <a:spcAft>
                <a:spcPct val="0"/>
              </a:spcAft>
              <a:defRPr sz="4400">
                <a:solidFill>
                  <a:schemeClr val="tx2"/>
                </a:solidFill>
                <a:latin typeface="Arial Rounded MT Bold" pitchFamily="34" charset="0"/>
              </a:defRPr>
            </a:lvl8pPr>
            <a:lvl9pPr marL="1828800" algn="l" rtl="0" fontAlgn="base">
              <a:spcBef>
                <a:spcPct val="0"/>
              </a:spcBef>
              <a:spcAft>
                <a:spcPct val="0"/>
              </a:spcAft>
              <a:defRPr sz="4400">
                <a:solidFill>
                  <a:schemeClr val="tx2"/>
                </a:solidFill>
                <a:latin typeface="Arial Rounded MT Bold" pitchFamily="34" charset="0"/>
              </a:defRPr>
            </a:lvl9pPr>
          </a:lstStyle>
          <a:p>
            <a:r>
              <a:rPr lang="en-GB" altLang="en-US" sz="2400" b="1" kern="0" dirty="0">
                <a:solidFill>
                  <a:schemeClr val="tx1"/>
                </a:solidFill>
              </a:rPr>
              <a:t>Why is children’s sleep so important?</a:t>
            </a:r>
          </a:p>
        </p:txBody>
      </p:sp>
      <p:pic>
        <p:nvPicPr>
          <p:cNvPr id="7" name="Picture 6"/>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960097" y="3117231"/>
            <a:ext cx="3400983" cy="2255986"/>
          </a:xfrm>
          <a:prstGeom prst="rect">
            <a:avLst/>
          </a:prstGeom>
          <a:ln>
            <a:noFill/>
          </a:ln>
          <a:effectLst>
            <a:softEdge rad="112500"/>
          </a:effectLst>
        </p:spPr>
      </p:pic>
      <p:pic>
        <p:nvPicPr>
          <p:cNvPr id="5" name="Picture 4">
            <a:extLst>
              <a:ext uri="{FF2B5EF4-FFF2-40B4-BE49-F238E27FC236}">
                <a16:creationId xmlns:a16="http://schemas.microsoft.com/office/drawing/2014/main" id="{8A97CE50-F5CC-4DED-9FEA-37ACDFBC7EDF}"/>
              </a:ext>
            </a:extLst>
          </p:cNvPr>
          <p:cNvPicPr>
            <a:picLocks noChangeAspect="1"/>
          </p:cNvPicPr>
          <p:nvPr/>
        </p:nvPicPr>
        <p:blipFill>
          <a:blip r:embed="rId4"/>
          <a:stretch>
            <a:fillRect/>
          </a:stretch>
        </p:blipFill>
        <p:spPr>
          <a:xfrm>
            <a:off x="137882" y="490705"/>
            <a:ext cx="1822862" cy="634039"/>
          </a:xfrm>
          <a:prstGeom prst="rect">
            <a:avLst/>
          </a:prstGeom>
        </p:spPr>
      </p:pic>
    </p:spTree>
    <p:extLst>
      <p:ext uri="{BB962C8B-B14F-4D97-AF65-F5344CB8AC3E}">
        <p14:creationId xmlns:p14="http://schemas.microsoft.com/office/powerpoint/2010/main" val="118744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fade">
                                      <p:cBhvr>
                                        <p:cTn id="18" dur="500"/>
                                        <p:tgtEl>
                                          <p:spTgt spid="4">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500"/>
                                        <p:tgtEl>
                                          <p:spTgt spid="4">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fade">
                                      <p:cBhvr>
                                        <p:cTn id="26" dur="500"/>
                                        <p:tgtEl>
                                          <p:spTgt spid="4">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Effect transition="in" filter="fade">
                                      <p:cBhvr>
                                        <p:cTn id="29" dur="500"/>
                                        <p:tgtEl>
                                          <p:spTgt spid="4">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fade">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hlinkClick r:id="rId3"/>
            <a:extLst>
              <a:ext uri="{FF2B5EF4-FFF2-40B4-BE49-F238E27FC236}">
                <a16:creationId xmlns:a16="http://schemas.microsoft.com/office/drawing/2014/main" id="{2496470E-361F-45B0-B8B8-4C60A9E834B2}"/>
              </a:ext>
            </a:extLst>
          </p:cNvPr>
          <p:cNvPicPr>
            <a:picLocks noChangeAspect="1"/>
          </p:cNvPicPr>
          <p:nvPr/>
        </p:nvPicPr>
        <p:blipFill rotWithShape="1">
          <a:blip r:embed="rId4"/>
          <a:srcRect t="16667"/>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E9A60657-B6E3-456D-9E9D-D9B103B31856}"/>
              </a:ext>
            </a:extLst>
          </p:cNvPr>
          <p:cNvSpPr>
            <a:spLocks noGrp="1"/>
          </p:cNvSpPr>
          <p:nvPr>
            <p:ph type="title"/>
          </p:nvPr>
        </p:nvSpPr>
        <p:spPr>
          <a:xfrm>
            <a:off x="523875" y="5317240"/>
            <a:ext cx="11210925" cy="744836"/>
          </a:xfrm>
        </p:spPr>
        <p:txBody>
          <a:bodyPr>
            <a:normAutofit/>
          </a:bodyPr>
          <a:lstStyle/>
          <a:p>
            <a:pPr algn="ctr"/>
            <a:r>
              <a:rPr lang="en-GB" sz="3600">
                <a:solidFill>
                  <a:schemeClr val="tx1">
                    <a:lumMod val="85000"/>
                    <a:lumOff val="15000"/>
                  </a:schemeClr>
                </a:solidFill>
              </a:rPr>
              <a:t>Why is sleep important.</a:t>
            </a:r>
          </a:p>
        </p:txBody>
      </p:sp>
      <p:cxnSp>
        <p:nvCxnSpPr>
          <p:cNvPr id="13" name="Straight Connector 1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977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2">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BE138B-96CF-4F9D-A9A8-CA7CBBD87571}"/>
              </a:ext>
            </a:extLst>
          </p:cNvPr>
          <p:cNvSpPr>
            <a:spLocks noGrp="1"/>
          </p:cNvSpPr>
          <p:nvPr>
            <p:ph type="title"/>
          </p:nvPr>
        </p:nvSpPr>
        <p:spPr>
          <a:xfrm>
            <a:off x="838200" y="184805"/>
            <a:ext cx="10515600" cy="1505883"/>
          </a:xfrm>
        </p:spPr>
        <p:txBody>
          <a:bodyPr vert="horz" lIns="91440" tIns="45720" rIns="91440" bIns="45720" rtlCol="0" anchor="ctr">
            <a:normAutofit/>
          </a:bodyPr>
          <a:lstStyle/>
          <a:p>
            <a:r>
              <a:rPr lang="en-US" sz="5200" kern="1200">
                <a:latin typeface="+mj-lt"/>
                <a:ea typeface="+mj-ea"/>
                <a:cs typeface="+mj-cs"/>
              </a:rPr>
              <a:t>Maslow hierarchy of need.</a:t>
            </a:r>
          </a:p>
        </p:txBody>
      </p:sp>
      <p:pic>
        <p:nvPicPr>
          <p:cNvPr id="3" name="Picture 2">
            <a:extLst>
              <a:ext uri="{FF2B5EF4-FFF2-40B4-BE49-F238E27FC236}">
                <a16:creationId xmlns:a16="http://schemas.microsoft.com/office/drawing/2014/main" id="{4E4BE4DE-F75F-4A69-BA6C-D2FE35E507F8}"/>
              </a:ext>
            </a:extLst>
          </p:cNvPr>
          <p:cNvPicPr>
            <a:picLocks noChangeAspect="1"/>
          </p:cNvPicPr>
          <p:nvPr/>
        </p:nvPicPr>
        <p:blipFill>
          <a:blip r:embed="rId3"/>
          <a:stretch>
            <a:fillRect/>
          </a:stretch>
        </p:blipFill>
        <p:spPr>
          <a:xfrm>
            <a:off x="1621808" y="1845426"/>
            <a:ext cx="8945331" cy="4450303"/>
          </a:xfrm>
          <a:prstGeom prst="rect">
            <a:avLst/>
          </a:prstGeom>
        </p:spPr>
      </p:pic>
    </p:spTree>
    <p:extLst>
      <p:ext uri="{BB962C8B-B14F-4D97-AF65-F5344CB8AC3E}">
        <p14:creationId xmlns:p14="http://schemas.microsoft.com/office/powerpoint/2010/main" val="3471451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2">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094FEBA-6945-4556-92E5-7719BE0185CB}"/>
              </a:ext>
            </a:extLst>
          </p:cNvPr>
          <p:cNvSpPr>
            <a:spLocks noGrp="1"/>
          </p:cNvSpPr>
          <p:nvPr>
            <p:ph type="title" idx="4294967295"/>
          </p:nvPr>
        </p:nvSpPr>
        <p:spPr>
          <a:xfrm>
            <a:off x="1001684" y="170412"/>
            <a:ext cx="10178934" cy="1328730"/>
          </a:xfrm>
        </p:spPr>
        <p:txBody>
          <a:bodyPr vert="horz" lIns="91440" tIns="45720" rIns="91440" bIns="45720" rtlCol="0" anchor="b">
            <a:normAutofit/>
          </a:bodyPr>
          <a:lstStyle/>
          <a:p>
            <a:pPr algn="ctr"/>
            <a:br>
              <a:rPr lang="en-US" sz="2900" kern="1200">
                <a:solidFill>
                  <a:schemeClr val="tx1"/>
                </a:solidFill>
                <a:latin typeface="+mj-lt"/>
                <a:ea typeface="+mj-ea"/>
                <a:cs typeface="+mj-cs"/>
              </a:rPr>
            </a:br>
            <a:br>
              <a:rPr lang="en-US" sz="2900" kern="1200">
                <a:solidFill>
                  <a:schemeClr val="tx1"/>
                </a:solidFill>
                <a:latin typeface="+mj-lt"/>
                <a:ea typeface="+mj-ea"/>
                <a:cs typeface="+mj-cs"/>
              </a:rPr>
            </a:br>
            <a:r>
              <a:rPr lang="en-US" sz="2900" kern="1200">
                <a:solidFill>
                  <a:schemeClr val="tx1"/>
                </a:solidFill>
                <a:latin typeface="+mj-lt"/>
                <a:ea typeface="+mj-ea"/>
                <a:cs typeface="+mj-cs"/>
              </a:rPr>
              <a:t>How much sleep is recommended for each age group?</a:t>
            </a:r>
          </a:p>
        </p:txBody>
      </p:sp>
      <p:pic>
        <p:nvPicPr>
          <p:cNvPr id="6" name="Content Placeholder 5">
            <a:extLst>
              <a:ext uri="{FF2B5EF4-FFF2-40B4-BE49-F238E27FC236}">
                <a16:creationId xmlns:a16="http://schemas.microsoft.com/office/drawing/2014/main" id="{6D224131-E9D4-4957-8DF7-4A7718AD2ACF}"/>
              </a:ext>
            </a:extLst>
          </p:cNvPr>
          <p:cNvPicPr>
            <a:picLocks noChangeAspect="1"/>
          </p:cNvPicPr>
          <p:nvPr/>
        </p:nvPicPr>
        <p:blipFill rotWithShape="1">
          <a:blip r:embed="rId3"/>
          <a:srcRect l="7495" r="8593" b="-3"/>
          <a:stretch/>
        </p:blipFill>
        <p:spPr>
          <a:xfrm>
            <a:off x="198741" y="2410448"/>
            <a:ext cx="5803323" cy="3890357"/>
          </a:xfrm>
          <a:prstGeom prst="rect">
            <a:avLst/>
          </a:prstGeom>
        </p:spPr>
      </p:pic>
      <p:pic>
        <p:nvPicPr>
          <p:cNvPr id="8" name="Content Placeholder 7" descr="Table&#10;&#10;Description automatically generated">
            <a:extLst>
              <a:ext uri="{FF2B5EF4-FFF2-40B4-BE49-F238E27FC236}">
                <a16:creationId xmlns:a16="http://schemas.microsoft.com/office/drawing/2014/main" id="{F6056790-F63E-4CDA-8B1D-BA9DA3CA1AC1}"/>
              </a:ext>
            </a:extLst>
          </p:cNvPr>
          <p:cNvPicPr>
            <a:picLocks noChangeAspect="1"/>
          </p:cNvPicPr>
          <p:nvPr/>
        </p:nvPicPr>
        <p:blipFill rotWithShape="1">
          <a:blip r:embed="rId4"/>
          <a:srcRect t="3777" r="10" b="3109"/>
          <a:stretch/>
        </p:blipFill>
        <p:spPr>
          <a:xfrm>
            <a:off x="6189934" y="2410448"/>
            <a:ext cx="5803323" cy="3890357"/>
          </a:xfrm>
          <a:prstGeom prst="rect">
            <a:avLst/>
          </a:prstGeom>
        </p:spPr>
      </p:pic>
    </p:spTree>
    <p:extLst>
      <p:ext uri="{BB962C8B-B14F-4D97-AF65-F5344CB8AC3E}">
        <p14:creationId xmlns:p14="http://schemas.microsoft.com/office/powerpoint/2010/main" val="3901471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620688"/>
            <a:ext cx="8229600" cy="1008112"/>
          </a:xfrm>
        </p:spPr>
        <p:txBody>
          <a:bodyPr/>
          <a:lstStyle/>
          <a:p>
            <a:r>
              <a:rPr lang="en-GB" sz="2400" b="1" dirty="0">
                <a:solidFill>
                  <a:schemeClr val="tx1"/>
                </a:solidFill>
              </a:rPr>
              <a:t>Hypnogram of a normal sleep pattern</a:t>
            </a:r>
          </a:p>
        </p:txBody>
      </p:sp>
      <p:sp>
        <p:nvSpPr>
          <p:cNvPr id="5" name="Slide Number Placeholder 4"/>
          <p:cNvSpPr>
            <a:spLocks noGrp="1"/>
          </p:cNvSpPr>
          <p:nvPr>
            <p:ph type="sldNum" sz="quarter" idx="12"/>
          </p:nvPr>
        </p:nvSpPr>
        <p:spPr/>
        <p:txBody>
          <a:bodyPr/>
          <a:lstStyle/>
          <a:p>
            <a:fld id="{E8710CB4-71F0-2343-8993-59BB2A3CF373}" type="slidenum">
              <a:rPr lang="en-GB" smtClean="0"/>
              <a:pPr/>
              <a:t>10</a:t>
            </a:fld>
            <a:endParaRPr lang="en-GB"/>
          </a:p>
        </p:txBody>
      </p:sp>
      <p:pic>
        <p:nvPicPr>
          <p:cNvPr id="6" name="Content Placeholder 4"/>
          <p:cNvPicPr>
            <a:picLocks noGrp="1" noChangeAspect="1"/>
          </p:cNvPicPr>
          <p:nvPr>
            <p:ph idx="1"/>
          </p:nvPr>
        </p:nvPicPr>
        <p:blipFill>
          <a:blip r:embed="rId3" cstate="email">
            <a:extLst>
              <a:ext uri="{28A0092B-C50C-407E-A947-70E740481C1C}">
                <a14:useLocalDpi xmlns:a14="http://schemas.microsoft.com/office/drawing/2010/main" val="0"/>
              </a:ext>
            </a:extLst>
          </a:blip>
          <a:srcRect/>
          <a:stretch>
            <a:fillRect/>
          </a:stretch>
        </p:blipFill>
        <p:spPr>
          <a:xfrm>
            <a:off x="2207569" y="1628801"/>
            <a:ext cx="7848871" cy="4104456"/>
          </a:xfrm>
        </p:spPr>
      </p:pic>
      <p:pic>
        <p:nvPicPr>
          <p:cNvPr id="3" name="Picture 2">
            <a:extLst>
              <a:ext uri="{FF2B5EF4-FFF2-40B4-BE49-F238E27FC236}">
                <a16:creationId xmlns:a16="http://schemas.microsoft.com/office/drawing/2014/main" id="{D3D40E3B-860E-4CF9-B31E-B668D2D8ED71}"/>
              </a:ext>
            </a:extLst>
          </p:cNvPr>
          <p:cNvPicPr>
            <a:picLocks noChangeAspect="1"/>
          </p:cNvPicPr>
          <p:nvPr/>
        </p:nvPicPr>
        <p:blipFill>
          <a:blip r:embed="rId4"/>
          <a:stretch>
            <a:fillRect/>
          </a:stretch>
        </p:blipFill>
        <p:spPr>
          <a:xfrm>
            <a:off x="158338" y="490705"/>
            <a:ext cx="1822862" cy="634039"/>
          </a:xfrm>
          <a:prstGeom prst="rect">
            <a:avLst/>
          </a:prstGeom>
        </p:spPr>
      </p:pic>
    </p:spTree>
    <p:extLst>
      <p:ext uri="{BB962C8B-B14F-4D97-AF65-F5344CB8AC3E}">
        <p14:creationId xmlns:p14="http://schemas.microsoft.com/office/powerpoint/2010/main" val="2792850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568" y="1038498"/>
            <a:ext cx="8229600" cy="864096"/>
          </a:xfrm>
        </p:spPr>
        <p:txBody>
          <a:bodyPr/>
          <a:lstStyle/>
          <a:p>
            <a:br>
              <a:rPr lang="en-GB" sz="2400" dirty="0"/>
            </a:br>
            <a:endParaRPr lang="en-GB" sz="2400" dirty="0"/>
          </a:p>
        </p:txBody>
      </p:sp>
      <p:sp>
        <p:nvSpPr>
          <p:cNvPr id="3" name="Content Placeholder 2"/>
          <p:cNvSpPr>
            <a:spLocks noGrp="1"/>
          </p:cNvSpPr>
          <p:nvPr>
            <p:ph idx="1"/>
          </p:nvPr>
        </p:nvSpPr>
        <p:spPr>
          <a:xfrm>
            <a:off x="1981200" y="2060849"/>
            <a:ext cx="8229600" cy="3744415"/>
          </a:xfrm>
        </p:spPr>
        <p:txBody>
          <a:bodyPr/>
          <a:lstStyle/>
          <a:p>
            <a:pPr marL="0" indent="0">
              <a:buNone/>
            </a:pPr>
            <a:endParaRPr lang="en-GB" sz="1800" dirty="0">
              <a:solidFill>
                <a:schemeClr val="tx1"/>
              </a:solidFill>
            </a:endParaRPr>
          </a:p>
          <a:p>
            <a:endParaRPr lang="en-GB" sz="1800" dirty="0">
              <a:solidFill>
                <a:schemeClr val="tx1"/>
              </a:solidFill>
            </a:endParaRPr>
          </a:p>
          <a:p>
            <a:pPr marL="0" indent="0">
              <a:buNone/>
            </a:pP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E8710CB4-71F0-2343-8993-59BB2A3CF373}" type="slidenum">
              <a:rPr lang="en-GB" smtClean="0"/>
              <a:pPr/>
              <a:t>11</a:t>
            </a:fld>
            <a:endParaRPr lang="en-GB"/>
          </a:p>
        </p:txBody>
      </p:sp>
      <p:pic>
        <p:nvPicPr>
          <p:cNvPr id="6" name="Content Placeholder 4"/>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712914" y="2284636"/>
            <a:ext cx="8724255" cy="3520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pic>
      <p:sp>
        <p:nvSpPr>
          <p:cNvPr id="7" name="Title 1"/>
          <p:cNvSpPr txBox="1">
            <a:spLocks/>
          </p:cNvSpPr>
          <p:nvPr/>
        </p:nvSpPr>
        <p:spPr bwMode="auto">
          <a:xfrm>
            <a:off x="1712914" y="1405807"/>
            <a:ext cx="8476927" cy="65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00599B"/>
                </a:solidFill>
                <a:latin typeface="+mj-lt"/>
                <a:ea typeface="ＭＳ Ｐゴシック" charset="0"/>
                <a:cs typeface="+mj-cs"/>
              </a:defRPr>
            </a:lvl1pPr>
            <a:lvl2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2pPr>
            <a:lvl3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3pPr>
            <a:lvl4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4pPr>
            <a:lvl5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5pPr>
            <a:lvl6pPr marL="457200" algn="l" rtl="0" fontAlgn="base">
              <a:spcBef>
                <a:spcPct val="0"/>
              </a:spcBef>
              <a:spcAft>
                <a:spcPct val="0"/>
              </a:spcAft>
              <a:defRPr sz="4400">
                <a:solidFill>
                  <a:schemeClr val="tx2"/>
                </a:solidFill>
                <a:latin typeface="Arial Rounded MT Bold" pitchFamily="34" charset="0"/>
              </a:defRPr>
            </a:lvl6pPr>
            <a:lvl7pPr marL="914400" algn="l" rtl="0" fontAlgn="base">
              <a:spcBef>
                <a:spcPct val="0"/>
              </a:spcBef>
              <a:spcAft>
                <a:spcPct val="0"/>
              </a:spcAft>
              <a:defRPr sz="4400">
                <a:solidFill>
                  <a:schemeClr val="tx2"/>
                </a:solidFill>
                <a:latin typeface="Arial Rounded MT Bold" pitchFamily="34" charset="0"/>
              </a:defRPr>
            </a:lvl7pPr>
            <a:lvl8pPr marL="1371600" algn="l" rtl="0" fontAlgn="base">
              <a:spcBef>
                <a:spcPct val="0"/>
              </a:spcBef>
              <a:spcAft>
                <a:spcPct val="0"/>
              </a:spcAft>
              <a:defRPr sz="4400">
                <a:solidFill>
                  <a:schemeClr val="tx2"/>
                </a:solidFill>
                <a:latin typeface="Arial Rounded MT Bold" pitchFamily="34" charset="0"/>
              </a:defRPr>
            </a:lvl8pPr>
            <a:lvl9pPr marL="1828800" algn="l" rtl="0" fontAlgn="base">
              <a:spcBef>
                <a:spcPct val="0"/>
              </a:spcBef>
              <a:spcAft>
                <a:spcPct val="0"/>
              </a:spcAft>
              <a:defRPr sz="4400">
                <a:solidFill>
                  <a:schemeClr val="tx2"/>
                </a:solidFill>
                <a:latin typeface="Arial Rounded MT Bold" pitchFamily="34" charset="0"/>
              </a:defRPr>
            </a:lvl9pPr>
          </a:lstStyle>
          <a:p>
            <a:r>
              <a:rPr lang="en-GB" altLang="en-US" sz="2400" b="1" kern="0" dirty="0">
                <a:solidFill>
                  <a:schemeClr val="tx1"/>
                </a:solidFill>
              </a:rPr>
              <a:t>Hypnogram showing a child with a common sleep issue</a:t>
            </a:r>
          </a:p>
          <a:p>
            <a:r>
              <a:rPr lang="en-GB" altLang="en-US" sz="2400" b="1" kern="0" dirty="0">
                <a:solidFill>
                  <a:schemeClr val="tx1"/>
                </a:solidFill>
              </a:rPr>
              <a:t>(Sleep onset association)</a:t>
            </a:r>
          </a:p>
        </p:txBody>
      </p:sp>
      <p:pic>
        <p:nvPicPr>
          <p:cNvPr id="5" name="Picture 4">
            <a:extLst>
              <a:ext uri="{FF2B5EF4-FFF2-40B4-BE49-F238E27FC236}">
                <a16:creationId xmlns:a16="http://schemas.microsoft.com/office/drawing/2014/main" id="{3A92AA4B-6289-41A6-A9A3-41F87ACA327D}"/>
              </a:ext>
            </a:extLst>
          </p:cNvPr>
          <p:cNvPicPr>
            <a:picLocks noChangeAspect="1"/>
          </p:cNvPicPr>
          <p:nvPr/>
        </p:nvPicPr>
        <p:blipFill>
          <a:blip r:embed="rId4"/>
          <a:stretch>
            <a:fillRect/>
          </a:stretch>
        </p:blipFill>
        <p:spPr>
          <a:xfrm>
            <a:off x="533742" y="590654"/>
            <a:ext cx="1822862" cy="634039"/>
          </a:xfrm>
          <a:prstGeom prst="rect">
            <a:avLst/>
          </a:prstGeom>
        </p:spPr>
      </p:pic>
    </p:spTree>
    <p:extLst>
      <p:ext uri="{BB962C8B-B14F-4D97-AF65-F5344CB8AC3E}">
        <p14:creationId xmlns:p14="http://schemas.microsoft.com/office/powerpoint/2010/main" val="2056234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sz="2800" dirty="0">
                <a:solidFill>
                  <a:schemeClr val="accent2">
                    <a:lumMod val="60000"/>
                    <a:lumOff val="40000"/>
                  </a:schemeClr>
                </a:solidFill>
              </a:rPr>
            </a:br>
            <a:endParaRPr lang="en-GB" sz="2800" dirty="0">
              <a:solidFill>
                <a:schemeClr val="accent2">
                  <a:lumMod val="60000"/>
                  <a:lumOff val="40000"/>
                </a:schemeClr>
              </a:solidFill>
            </a:endParaRPr>
          </a:p>
        </p:txBody>
      </p:sp>
      <p:sp>
        <p:nvSpPr>
          <p:cNvPr id="3" name="Content Placeholder 2"/>
          <p:cNvSpPr>
            <a:spLocks noGrp="1"/>
          </p:cNvSpPr>
          <p:nvPr>
            <p:ph sz="half" idx="1"/>
          </p:nvPr>
        </p:nvSpPr>
        <p:spPr>
          <a:xfrm>
            <a:off x="1981200" y="1691953"/>
            <a:ext cx="4038600" cy="3609256"/>
          </a:xfrm>
        </p:spPr>
        <p:txBody>
          <a:bodyPr/>
          <a:lstStyle/>
          <a:p>
            <a:pPr marL="0" indent="0">
              <a:buNone/>
            </a:pPr>
            <a:r>
              <a:rPr lang="en-GB" altLang="en-US" sz="2000" b="1" dirty="0">
                <a:solidFill>
                  <a:schemeClr val="tx1"/>
                </a:solidFill>
              </a:rPr>
              <a:t>Non-REM Sleep</a:t>
            </a:r>
          </a:p>
          <a:p>
            <a:r>
              <a:rPr lang="en-GB" altLang="en-US" sz="2000" dirty="0">
                <a:solidFill>
                  <a:schemeClr val="tx1"/>
                </a:solidFill>
              </a:rPr>
              <a:t>Stage 1 – </a:t>
            </a:r>
            <a:r>
              <a:rPr lang="en-GB" altLang="en-US" sz="2000" dirty="0">
                <a:solidFill>
                  <a:srgbClr val="0070C0"/>
                </a:solidFill>
              </a:rPr>
              <a:t>a very light sleep, where your child will be easily woken.</a:t>
            </a:r>
          </a:p>
          <a:p>
            <a:r>
              <a:rPr lang="en-GB" altLang="en-US" sz="2000" dirty="0">
                <a:solidFill>
                  <a:schemeClr val="tx1"/>
                </a:solidFill>
              </a:rPr>
              <a:t>Stage 2</a:t>
            </a:r>
            <a:r>
              <a:rPr lang="en-GB" altLang="en-US" sz="2000" dirty="0">
                <a:solidFill>
                  <a:srgbClr val="0070C0"/>
                </a:solidFill>
              </a:rPr>
              <a:t> </a:t>
            </a:r>
            <a:r>
              <a:rPr lang="en-GB" altLang="en-US" sz="2000" dirty="0">
                <a:solidFill>
                  <a:schemeClr val="tx1"/>
                </a:solidFill>
              </a:rPr>
              <a:t>–</a:t>
            </a:r>
            <a:r>
              <a:rPr lang="en-GB" altLang="en-US" sz="2000" dirty="0">
                <a:solidFill>
                  <a:srgbClr val="0070C0"/>
                </a:solidFill>
              </a:rPr>
              <a:t> still quite a light sleep but the body is preparing for a deep sleep.</a:t>
            </a:r>
          </a:p>
          <a:p>
            <a:r>
              <a:rPr lang="en-GB" altLang="en-US" sz="2000" dirty="0">
                <a:solidFill>
                  <a:schemeClr val="tx1"/>
                </a:solidFill>
              </a:rPr>
              <a:t>Stage 3 – </a:t>
            </a:r>
            <a:r>
              <a:rPr lang="en-GB" altLang="en-US" sz="2000" dirty="0">
                <a:solidFill>
                  <a:srgbClr val="0070C0"/>
                </a:solidFill>
              </a:rPr>
              <a:t>This is a very deep sleep. The body needs this sleep so that repair can take place</a:t>
            </a:r>
          </a:p>
          <a:p>
            <a:pPr marL="0" indent="0">
              <a:buNone/>
            </a:pPr>
            <a:endParaRPr lang="en-GB" dirty="0">
              <a:solidFill>
                <a:schemeClr val="tx1"/>
              </a:solidFill>
            </a:endParaRPr>
          </a:p>
          <a:p>
            <a:pPr marL="0" indent="0">
              <a:buNone/>
            </a:pPr>
            <a:endParaRPr lang="en-GB" dirty="0">
              <a:solidFill>
                <a:schemeClr val="tx1"/>
              </a:solidFill>
            </a:endParaRPr>
          </a:p>
          <a:p>
            <a:endParaRPr lang="en-GB" dirty="0"/>
          </a:p>
        </p:txBody>
      </p:sp>
      <p:sp>
        <p:nvSpPr>
          <p:cNvPr id="5" name="Content Placeholder 4"/>
          <p:cNvSpPr>
            <a:spLocks noGrp="1"/>
          </p:cNvSpPr>
          <p:nvPr>
            <p:ph sz="half" idx="2"/>
          </p:nvPr>
        </p:nvSpPr>
        <p:spPr>
          <a:xfrm>
            <a:off x="6172200" y="1691953"/>
            <a:ext cx="4038600" cy="3609256"/>
          </a:xfrm>
        </p:spPr>
        <p:txBody>
          <a:bodyPr/>
          <a:lstStyle/>
          <a:p>
            <a:endParaRPr lang="en-GB" altLang="en-US" sz="2000" dirty="0">
              <a:solidFill>
                <a:schemeClr val="tx1"/>
              </a:solidFill>
            </a:endParaRPr>
          </a:p>
          <a:p>
            <a:pPr marL="0" indent="0">
              <a:buNone/>
            </a:pPr>
            <a:r>
              <a:rPr lang="en-GB" altLang="en-US" sz="2000" b="1" dirty="0">
                <a:solidFill>
                  <a:schemeClr val="tx1"/>
                </a:solidFill>
              </a:rPr>
              <a:t>REM Sleep </a:t>
            </a:r>
            <a:endParaRPr lang="en-GB" altLang="en-US" sz="2000" dirty="0">
              <a:solidFill>
                <a:schemeClr val="tx1"/>
              </a:solidFill>
            </a:endParaRPr>
          </a:p>
          <a:p>
            <a:r>
              <a:rPr lang="en-GB" altLang="en-US" sz="2000" dirty="0">
                <a:solidFill>
                  <a:schemeClr val="tx1"/>
                </a:solidFill>
              </a:rPr>
              <a:t> </a:t>
            </a:r>
            <a:r>
              <a:rPr lang="en-GB" altLang="en-US" sz="2000" dirty="0">
                <a:solidFill>
                  <a:srgbClr val="0070C0"/>
                </a:solidFill>
              </a:rPr>
              <a:t>REM sleep or rapid eye movement sleep as you may hear it referred to is when dreams occur. It is vital for mental and emotional development. Our brains can become very active during REM sleep yet our bodies are relaxed.</a:t>
            </a:r>
          </a:p>
          <a:p>
            <a:endParaRPr lang="en-GB" dirty="0"/>
          </a:p>
        </p:txBody>
      </p:sp>
      <p:sp>
        <p:nvSpPr>
          <p:cNvPr id="4" name="Slide Number Placeholder 3"/>
          <p:cNvSpPr>
            <a:spLocks noGrp="1"/>
          </p:cNvSpPr>
          <p:nvPr>
            <p:ph type="sldNum" sz="quarter" idx="12"/>
          </p:nvPr>
        </p:nvSpPr>
        <p:spPr/>
        <p:txBody>
          <a:bodyPr/>
          <a:lstStyle/>
          <a:p>
            <a:fld id="{E8710CB4-71F0-2343-8993-59BB2A3CF373}" type="slidenum">
              <a:rPr lang="en-GB" smtClean="0"/>
              <a:pPr/>
              <a:t>12</a:t>
            </a:fld>
            <a:endParaRPr lang="en-GB"/>
          </a:p>
        </p:txBody>
      </p:sp>
      <p:sp>
        <p:nvSpPr>
          <p:cNvPr id="6" name="Title 1"/>
          <p:cNvSpPr txBox="1">
            <a:spLocks/>
          </p:cNvSpPr>
          <p:nvPr/>
        </p:nvSpPr>
        <p:spPr bwMode="auto">
          <a:xfrm>
            <a:off x="1981200" y="917576"/>
            <a:ext cx="8229600" cy="495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rgbClr val="00599B"/>
                </a:solidFill>
                <a:latin typeface="+mj-lt"/>
                <a:ea typeface="ＭＳ Ｐゴシック" charset="0"/>
                <a:cs typeface="+mj-cs"/>
              </a:defRPr>
            </a:lvl1pPr>
            <a:lvl2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2pPr>
            <a:lvl3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3pPr>
            <a:lvl4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4pPr>
            <a:lvl5pPr algn="l" rtl="0" eaLnBrk="0" fontAlgn="base" hangingPunct="0">
              <a:spcBef>
                <a:spcPct val="0"/>
              </a:spcBef>
              <a:spcAft>
                <a:spcPct val="0"/>
              </a:spcAft>
              <a:defRPr sz="4400">
                <a:solidFill>
                  <a:schemeClr val="tx2"/>
                </a:solidFill>
                <a:latin typeface="Arial Rounded MT Bold" pitchFamily="34" charset="0"/>
                <a:ea typeface="ＭＳ Ｐゴシック" charset="0"/>
              </a:defRPr>
            </a:lvl5pPr>
            <a:lvl6pPr marL="457200" algn="l" rtl="0" fontAlgn="base">
              <a:spcBef>
                <a:spcPct val="0"/>
              </a:spcBef>
              <a:spcAft>
                <a:spcPct val="0"/>
              </a:spcAft>
              <a:defRPr sz="4400">
                <a:solidFill>
                  <a:schemeClr val="tx2"/>
                </a:solidFill>
                <a:latin typeface="Arial Rounded MT Bold" pitchFamily="34" charset="0"/>
              </a:defRPr>
            </a:lvl6pPr>
            <a:lvl7pPr marL="914400" algn="l" rtl="0" fontAlgn="base">
              <a:spcBef>
                <a:spcPct val="0"/>
              </a:spcBef>
              <a:spcAft>
                <a:spcPct val="0"/>
              </a:spcAft>
              <a:defRPr sz="4400">
                <a:solidFill>
                  <a:schemeClr val="tx2"/>
                </a:solidFill>
                <a:latin typeface="Arial Rounded MT Bold" pitchFamily="34" charset="0"/>
              </a:defRPr>
            </a:lvl7pPr>
            <a:lvl8pPr marL="1371600" algn="l" rtl="0" fontAlgn="base">
              <a:spcBef>
                <a:spcPct val="0"/>
              </a:spcBef>
              <a:spcAft>
                <a:spcPct val="0"/>
              </a:spcAft>
              <a:defRPr sz="4400">
                <a:solidFill>
                  <a:schemeClr val="tx2"/>
                </a:solidFill>
                <a:latin typeface="Arial Rounded MT Bold" pitchFamily="34" charset="0"/>
              </a:defRPr>
            </a:lvl8pPr>
            <a:lvl9pPr marL="1828800" algn="l" rtl="0" fontAlgn="base">
              <a:spcBef>
                <a:spcPct val="0"/>
              </a:spcBef>
              <a:spcAft>
                <a:spcPct val="0"/>
              </a:spcAft>
              <a:defRPr sz="4400">
                <a:solidFill>
                  <a:schemeClr val="tx2"/>
                </a:solidFill>
                <a:latin typeface="Arial Rounded MT Bold" pitchFamily="34" charset="0"/>
              </a:defRPr>
            </a:lvl9pPr>
          </a:lstStyle>
          <a:p>
            <a:r>
              <a:rPr lang="en-GB" altLang="en-US" sz="2400" b="1" kern="0" dirty="0">
                <a:solidFill>
                  <a:schemeClr val="tx1"/>
                </a:solidFill>
              </a:rPr>
              <a:t>Different Stages of sleep</a:t>
            </a:r>
          </a:p>
        </p:txBody>
      </p:sp>
      <p:pic>
        <p:nvPicPr>
          <p:cNvPr id="7" name="Picture 6">
            <a:extLst>
              <a:ext uri="{FF2B5EF4-FFF2-40B4-BE49-F238E27FC236}">
                <a16:creationId xmlns:a16="http://schemas.microsoft.com/office/drawing/2014/main" id="{FE940A40-9915-4499-B5DC-D060A1A9E700}"/>
              </a:ext>
            </a:extLst>
          </p:cNvPr>
          <p:cNvPicPr>
            <a:picLocks noChangeAspect="1"/>
          </p:cNvPicPr>
          <p:nvPr/>
        </p:nvPicPr>
        <p:blipFill>
          <a:blip r:embed="rId3"/>
          <a:stretch>
            <a:fillRect/>
          </a:stretch>
        </p:blipFill>
        <p:spPr>
          <a:xfrm>
            <a:off x="23648" y="600556"/>
            <a:ext cx="1822862" cy="634039"/>
          </a:xfrm>
          <a:prstGeom prst="rect">
            <a:avLst/>
          </a:prstGeom>
        </p:spPr>
      </p:pic>
    </p:spTree>
    <p:extLst>
      <p:ext uri="{BB962C8B-B14F-4D97-AF65-F5344CB8AC3E}">
        <p14:creationId xmlns:p14="http://schemas.microsoft.com/office/powerpoint/2010/main" val="3445555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8710CB4-71F0-2343-8993-59BB2A3CF373}" type="slidenum">
              <a:rPr lang="en-GB" smtClean="0"/>
              <a:pPr/>
              <a:t>13</a:t>
            </a:fld>
            <a:endParaRPr lang="en-GB"/>
          </a:p>
        </p:txBody>
      </p:sp>
      <p:sp>
        <p:nvSpPr>
          <p:cNvPr id="3" name="Content Placeholder 2"/>
          <p:cNvSpPr>
            <a:spLocks noGrp="1"/>
          </p:cNvSpPr>
          <p:nvPr>
            <p:ph idx="1"/>
          </p:nvPr>
        </p:nvSpPr>
        <p:spPr>
          <a:xfrm>
            <a:off x="1971684" y="1892218"/>
            <a:ext cx="8229600" cy="3697022"/>
          </a:xfrm>
        </p:spPr>
        <p:txBody>
          <a:bodyPr/>
          <a:lstStyle/>
          <a:p>
            <a:r>
              <a:rPr lang="en-GB" altLang="en-US" sz="2000" dirty="0">
                <a:solidFill>
                  <a:schemeClr val="tx1"/>
                </a:solidFill>
              </a:rPr>
              <a:t>Lack of concentration</a:t>
            </a:r>
          </a:p>
          <a:p>
            <a:r>
              <a:rPr lang="en-GB" altLang="en-US" sz="2000" dirty="0">
                <a:solidFill>
                  <a:schemeClr val="tx1"/>
                </a:solidFill>
              </a:rPr>
              <a:t>Reduced physical capability to recover from illness</a:t>
            </a:r>
          </a:p>
          <a:p>
            <a:r>
              <a:rPr lang="en-GB" altLang="en-US" sz="2000" dirty="0">
                <a:solidFill>
                  <a:schemeClr val="tx1"/>
                </a:solidFill>
              </a:rPr>
              <a:t>Incorrect diagnosis of conditions such as ADHD</a:t>
            </a:r>
          </a:p>
          <a:p>
            <a:r>
              <a:rPr lang="en-GB" altLang="en-US" sz="2000" dirty="0">
                <a:solidFill>
                  <a:schemeClr val="tx1"/>
                </a:solidFill>
              </a:rPr>
              <a:t>Daytime functioning</a:t>
            </a:r>
          </a:p>
          <a:p>
            <a:r>
              <a:rPr lang="en-GB" altLang="en-US" sz="2000" dirty="0">
                <a:solidFill>
                  <a:schemeClr val="tx1"/>
                </a:solidFill>
              </a:rPr>
              <a:t>Academic performance</a:t>
            </a:r>
          </a:p>
          <a:p>
            <a:r>
              <a:rPr lang="en-GB" altLang="en-US" sz="2000" dirty="0">
                <a:solidFill>
                  <a:schemeClr val="tx1"/>
                </a:solidFill>
              </a:rPr>
              <a:t>Poor Behaviour</a:t>
            </a:r>
          </a:p>
          <a:p>
            <a:r>
              <a:rPr lang="en-GB" altLang="en-US" sz="2000" dirty="0">
                <a:solidFill>
                  <a:schemeClr val="tx1"/>
                </a:solidFill>
              </a:rPr>
              <a:t>Lethargy</a:t>
            </a:r>
          </a:p>
          <a:p>
            <a:r>
              <a:rPr lang="en-GB" altLang="en-US" sz="2000" dirty="0">
                <a:solidFill>
                  <a:schemeClr val="tx1"/>
                </a:solidFill>
              </a:rPr>
              <a:t>Anxiety</a:t>
            </a:r>
          </a:p>
          <a:p>
            <a:r>
              <a:rPr lang="en-GB" altLang="en-US" sz="2000" dirty="0">
                <a:solidFill>
                  <a:schemeClr val="tx1"/>
                </a:solidFill>
              </a:rPr>
              <a:t>Affects on development</a:t>
            </a:r>
          </a:p>
          <a:p>
            <a:endParaRPr lang="en-GB" dirty="0"/>
          </a:p>
        </p:txBody>
      </p:sp>
      <p:sp>
        <p:nvSpPr>
          <p:cNvPr id="6" name="Title 1"/>
          <p:cNvSpPr>
            <a:spLocks noGrp="1"/>
          </p:cNvSpPr>
          <p:nvPr>
            <p:ph type="title"/>
          </p:nvPr>
        </p:nvSpPr>
        <p:spPr>
          <a:xfrm>
            <a:off x="1847528" y="908720"/>
            <a:ext cx="8712968" cy="983498"/>
          </a:xfrm>
        </p:spPr>
        <p:txBody>
          <a:bodyPr/>
          <a:lstStyle/>
          <a:p>
            <a:r>
              <a:rPr lang="en-GB" altLang="en-US" sz="2400" b="1" dirty="0">
                <a:solidFill>
                  <a:schemeClr val="tx1"/>
                </a:solidFill>
              </a:rPr>
              <a:t>Impact of sleep problems on children (and their parents!!)</a:t>
            </a:r>
          </a:p>
        </p:txBody>
      </p:sp>
      <p:pic>
        <p:nvPicPr>
          <p:cNvPr id="7" name="Picture 4" descr="C:\Users\gibsonl01\AppData\Local\Microsoft\Windows\Temporary Internet Files\Content.IE5\3LMAYLMB\tired-mom-needs-more-energy[1].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16081" y="3014414"/>
            <a:ext cx="2593975"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C:\Users\gibsonl01\AppData\Local\Microsoft\Windows\Temporary Internet Files\Content.IE5\80VZUJG7\calvin_tired[1].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254922" y="3014414"/>
            <a:ext cx="1898180" cy="136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0F148FE-2DCD-43A3-9C8C-008D01794CAB}"/>
              </a:ext>
            </a:extLst>
          </p:cNvPr>
          <p:cNvPicPr>
            <a:picLocks noChangeAspect="1"/>
          </p:cNvPicPr>
          <p:nvPr/>
        </p:nvPicPr>
        <p:blipFill>
          <a:blip r:embed="rId5"/>
          <a:stretch>
            <a:fillRect/>
          </a:stretch>
        </p:blipFill>
        <p:spPr>
          <a:xfrm>
            <a:off x="344556" y="591700"/>
            <a:ext cx="1822862" cy="634039"/>
          </a:xfrm>
          <a:prstGeom prst="rect">
            <a:avLst/>
          </a:prstGeom>
        </p:spPr>
      </p:pic>
    </p:spTree>
    <p:extLst>
      <p:ext uri="{BB962C8B-B14F-4D97-AF65-F5344CB8AC3E}">
        <p14:creationId xmlns:p14="http://schemas.microsoft.com/office/powerpoint/2010/main" val="244046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404664"/>
            <a:ext cx="8229600" cy="936104"/>
          </a:xfrm>
        </p:spPr>
        <p:txBody>
          <a:bodyPr/>
          <a:lstStyle/>
          <a:p>
            <a:r>
              <a:rPr lang="en-GB" sz="2400" b="1" dirty="0">
                <a:solidFill>
                  <a:schemeClr val="tx1"/>
                </a:solidFill>
              </a:rPr>
              <a:t>Most common bedtime issues</a:t>
            </a:r>
          </a:p>
        </p:txBody>
      </p:sp>
      <p:sp>
        <p:nvSpPr>
          <p:cNvPr id="3" name="Content Placeholder 2"/>
          <p:cNvSpPr>
            <a:spLocks noGrp="1"/>
          </p:cNvSpPr>
          <p:nvPr>
            <p:ph idx="1"/>
          </p:nvPr>
        </p:nvSpPr>
        <p:spPr>
          <a:xfrm>
            <a:off x="1981200" y="1196753"/>
            <a:ext cx="8229600" cy="4604957"/>
          </a:xfrm>
        </p:spPr>
        <p:txBody>
          <a:bodyPr/>
          <a:lstStyle/>
          <a:p>
            <a:r>
              <a:rPr lang="en-GB" sz="1600" b="1" dirty="0">
                <a:solidFill>
                  <a:schemeClr val="tx1"/>
                </a:solidFill>
              </a:rPr>
              <a:t>Child getting up and returning to the living area after lights out </a:t>
            </a:r>
            <a:r>
              <a:rPr lang="en-GB" sz="1600" dirty="0"/>
              <a:t>– </a:t>
            </a:r>
            <a:r>
              <a:rPr lang="en-GB" sz="1600" dirty="0">
                <a:solidFill>
                  <a:schemeClr val="tx1"/>
                </a:solidFill>
              </a:rPr>
              <a:t>say ‘It’s bedtime’ and gently lead them back to bed, this may need to be completed more that one, staying calm is the key and being consistent.</a:t>
            </a:r>
          </a:p>
          <a:p>
            <a:r>
              <a:rPr lang="en-GB" sz="1600" b="1" dirty="0">
                <a:solidFill>
                  <a:schemeClr val="tx1"/>
                </a:solidFill>
              </a:rPr>
              <a:t>Child getting into parents bed during the night </a:t>
            </a:r>
            <a:r>
              <a:rPr lang="en-GB" sz="1600" dirty="0">
                <a:solidFill>
                  <a:schemeClr val="tx1"/>
                </a:solidFill>
              </a:rPr>
              <a:t>– consider how the child fell asleep, did the parent sit with them, rub their back or lay with them? It’s natural for children to wake during the night, however if the environment is different this could be why the child can’t settle. Follow above advice.</a:t>
            </a:r>
          </a:p>
          <a:p>
            <a:r>
              <a:rPr lang="en-GB" sz="1600" b="1" dirty="0">
                <a:solidFill>
                  <a:schemeClr val="tx1"/>
                </a:solidFill>
              </a:rPr>
              <a:t>Night Terrors </a:t>
            </a:r>
            <a:r>
              <a:rPr lang="en-GB" sz="1600" dirty="0">
                <a:solidFill>
                  <a:schemeClr val="tx1"/>
                </a:solidFill>
              </a:rPr>
              <a:t>– There is advice on NHS choices for this issue along with advice for dealing with nightmares. Being a watchful parent during these episodes to help keep them safe, try not to wake the child. If they are awake calm and reassure before returning them to bed.</a:t>
            </a:r>
          </a:p>
          <a:p>
            <a:r>
              <a:rPr lang="en-GB" sz="1600" b="1" dirty="0">
                <a:solidFill>
                  <a:schemeClr val="tx1"/>
                </a:solidFill>
              </a:rPr>
              <a:t>Wake up siblings- </a:t>
            </a:r>
            <a:r>
              <a:rPr lang="en-GB" sz="1600" dirty="0">
                <a:solidFill>
                  <a:schemeClr val="tx1"/>
                </a:solidFill>
              </a:rPr>
              <a:t>it is helpful to teach our children, if they share a room, what they should do when they go to bed. When mum/dad have settled the children into bed and turned out the lights, it is time to sleep. Stay in the room, by the door with little interaction just to reassure them. If you do this consistently, you can then open the door and stand out side; this should lead to them getting used to this routine of self settling and going to sleep.</a:t>
            </a:r>
            <a:endParaRPr lang="en-GB" sz="1600" b="1" dirty="0">
              <a:solidFill>
                <a:schemeClr val="tx1"/>
              </a:solidFill>
            </a:endParaRPr>
          </a:p>
        </p:txBody>
      </p:sp>
      <p:sp>
        <p:nvSpPr>
          <p:cNvPr id="4" name="Slide Number Placeholder 3"/>
          <p:cNvSpPr>
            <a:spLocks noGrp="1"/>
          </p:cNvSpPr>
          <p:nvPr>
            <p:ph type="sldNum" sz="quarter" idx="12"/>
          </p:nvPr>
        </p:nvSpPr>
        <p:spPr/>
        <p:txBody>
          <a:bodyPr/>
          <a:lstStyle/>
          <a:p>
            <a:fld id="{E8710CB4-71F0-2343-8993-59BB2A3CF373}" type="slidenum">
              <a:rPr lang="en-GB" smtClean="0"/>
              <a:pPr/>
              <a:t>14</a:t>
            </a:fld>
            <a:endParaRPr lang="en-GB"/>
          </a:p>
        </p:txBody>
      </p:sp>
      <p:pic>
        <p:nvPicPr>
          <p:cNvPr id="5" name="Picture 4">
            <a:extLst>
              <a:ext uri="{FF2B5EF4-FFF2-40B4-BE49-F238E27FC236}">
                <a16:creationId xmlns:a16="http://schemas.microsoft.com/office/drawing/2014/main" id="{A95E6FE4-5A9C-4CAF-BBA7-E586B3CB82C6}"/>
              </a:ext>
            </a:extLst>
          </p:cNvPr>
          <p:cNvPicPr>
            <a:picLocks noChangeAspect="1"/>
          </p:cNvPicPr>
          <p:nvPr/>
        </p:nvPicPr>
        <p:blipFill>
          <a:blip r:embed="rId3"/>
          <a:stretch>
            <a:fillRect/>
          </a:stretch>
        </p:blipFill>
        <p:spPr>
          <a:xfrm>
            <a:off x="158338" y="404664"/>
            <a:ext cx="1822862" cy="634039"/>
          </a:xfrm>
          <a:prstGeom prst="rect">
            <a:avLst/>
          </a:prstGeom>
        </p:spPr>
      </p:pic>
    </p:spTree>
    <p:extLst>
      <p:ext uri="{BB962C8B-B14F-4D97-AF65-F5344CB8AC3E}">
        <p14:creationId xmlns:p14="http://schemas.microsoft.com/office/powerpoint/2010/main" val="166701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15609B4-70F6-437C-8017-E6ED637B35D4}"/>
              </a:ext>
            </a:extLst>
          </p:cNvPr>
          <p:cNvPicPr>
            <a:picLocks noChangeAspect="1"/>
          </p:cNvPicPr>
          <p:nvPr/>
        </p:nvPicPr>
        <p:blipFill rotWithShape="1">
          <a:blip r:embed="rId3"/>
          <a:srcRect l="6236"/>
          <a:stretch/>
        </p:blipFill>
        <p:spPr>
          <a:xfrm>
            <a:off x="2522358" y="10"/>
            <a:ext cx="9669642" cy="6857990"/>
          </a:xfrm>
          <a:prstGeom prst="rect">
            <a:avLst/>
          </a:prstGeom>
        </p:spPr>
      </p:pic>
      <p:sp>
        <p:nvSpPr>
          <p:cNvPr id="13" name="Rectangle 1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10FB38D0-9DF9-484A-B5D6-280AA1905D3B}"/>
              </a:ext>
            </a:extLst>
          </p:cNvPr>
          <p:cNvSpPr>
            <a:spLocks noGrp="1"/>
          </p:cNvSpPr>
          <p:nvPr>
            <p:ph type="ctrTitle"/>
          </p:nvPr>
        </p:nvSpPr>
        <p:spPr>
          <a:xfrm>
            <a:off x="952228" y="743447"/>
            <a:ext cx="3973385" cy="3692028"/>
          </a:xfrm>
          <a:noFill/>
        </p:spPr>
        <p:txBody>
          <a:bodyPr vert="horz" lIns="91440" tIns="45720" rIns="91440" bIns="45720" rtlCol="0">
            <a:normAutofit/>
          </a:bodyPr>
          <a:lstStyle/>
          <a:p>
            <a:pPr algn="l"/>
            <a:r>
              <a:rPr lang="en-US" sz="5200" kern="1200" dirty="0">
                <a:latin typeface="+mj-lt"/>
                <a:ea typeface="+mj-ea"/>
                <a:cs typeface="+mj-cs"/>
              </a:rPr>
              <a:t>What is helpful at bedtime?</a:t>
            </a:r>
          </a:p>
        </p:txBody>
      </p:sp>
    </p:spTree>
    <p:extLst>
      <p:ext uri="{BB962C8B-B14F-4D97-AF65-F5344CB8AC3E}">
        <p14:creationId xmlns:p14="http://schemas.microsoft.com/office/powerpoint/2010/main" val="2474191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1FEAA58-F882-4167-939B-348C37525A4E}"/>
              </a:ext>
            </a:extLst>
          </p:cNvPr>
          <p:cNvPicPr>
            <a:picLocks noChangeAspect="1"/>
          </p:cNvPicPr>
          <p:nvPr/>
        </p:nvPicPr>
        <p:blipFill>
          <a:blip r:embed="rId3"/>
          <a:stretch>
            <a:fillRect/>
          </a:stretch>
        </p:blipFill>
        <p:spPr>
          <a:xfrm>
            <a:off x="470702" y="509180"/>
            <a:ext cx="11250595" cy="5839640"/>
          </a:xfrm>
          <a:prstGeom prst="rect">
            <a:avLst/>
          </a:prstGeom>
        </p:spPr>
      </p:pic>
    </p:spTree>
    <p:extLst>
      <p:ext uri="{BB962C8B-B14F-4D97-AF65-F5344CB8AC3E}">
        <p14:creationId xmlns:p14="http://schemas.microsoft.com/office/powerpoint/2010/main" val="1231666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2924" y="2069528"/>
            <a:ext cx="8229600" cy="872008"/>
          </a:xfrm>
        </p:spPr>
        <p:txBody>
          <a:bodyPr/>
          <a:lstStyle/>
          <a:p>
            <a:br>
              <a:rPr lang="en-GB" dirty="0"/>
            </a:br>
            <a:endParaRPr lang="en-GB" dirty="0"/>
          </a:p>
        </p:txBody>
      </p:sp>
      <p:sp>
        <p:nvSpPr>
          <p:cNvPr id="3" name="Content Placeholder 2"/>
          <p:cNvSpPr>
            <a:spLocks noGrp="1"/>
          </p:cNvSpPr>
          <p:nvPr>
            <p:ph idx="1"/>
          </p:nvPr>
        </p:nvSpPr>
        <p:spPr>
          <a:xfrm>
            <a:off x="1847528" y="2924944"/>
            <a:ext cx="8229600" cy="3068960"/>
          </a:xfrm>
        </p:spPr>
        <p:txBody>
          <a:bodyPr/>
          <a:lstStyle/>
          <a:p>
            <a:pPr marL="0" indent="0">
              <a:buNone/>
            </a:pPr>
            <a:endParaRPr lang="en-GB" dirty="0"/>
          </a:p>
          <a:p>
            <a:pPr marL="0" indent="0">
              <a:buNone/>
            </a:pPr>
            <a:r>
              <a:rPr lang="en-GB" dirty="0"/>
              <a:t> </a:t>
            </a:r>
          </a:p>
          <a:p>
            <a:pPr marL="0" indent="0">
              <a:buNone/>
            </a:pP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E8710CB4-71F0-2343-8993-59BB2A3CF373}" type="slidenum">
              <a:rPr lang="en-GB" smtClean="0"/>
              <a:pPr/>
              <a:t>17</a:t>
            </a:fld>
            <a:endParaRPr lang="en-GB"/>
          </a:p>
        </p:txBody>
      </p:sp>
      <p:sp>
        <p:nvSpPr>
          <p:cNvPr id="8" name="AutoShape 2" descr="Image result for holly"/>
          <p:cNvSpPr>
            <a:spLocks noChangeAspect="1" noChangeArrowheads="1"/>
          </p:cNvSpPr>
          <p:nvPr/>
        </p:nvSpPr>
        <p:spPr bwMode="auto">
          <a:xfrm>
            <a:off x="407369" y="-144463"/>
            <a:ext cx="148493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1773100" y="1518408"/>
            <a:ext cx="7877175" cy="4337273"/>
          </a:xfrm>
          <a:prstGeom prst="rect">
            <a:avLst/>
          </a:prstGeom>
        </p:spPr>
      </p:pic>
      <p:sp>
        <p:nvSpPr>
          <p:cNvPr id="9" name="TextBox 8"/>
          <p:cNvSpPr txBox="1"/>
          <p:nvPr/>
        </p:nvSpPr>
        <p:spPr>
          <a:xfrm>
            <a:off x="2157412" y="736874"/>
            <a:ext cx="6004968" cy="461665"/>
          </a:xfrm>
          <a:prstGeom prst="rect">
            <a:avLst/>
          </a:prstGeom>
          <a:noFill/>
        </p:spPr>
        <p:txBody>
          <a:bodyPr wrap="square" rtlCol="0">
            <a:spAutoFit/>
          </a:bodyPr>
          <a:lstStyle/>
          <a:p>
            <a:r>
              <a:rPr lang="en-GB" sz="2400" b="1" dirty="0"/>
              <a:t>What does a bedtime routine look like?</a:t>
            </a:r>
          </a:p>
        </p:txBody>
      </p:sp>
      <p:pic>
        <p:nvPicPr>
          <p:cNvPr id="5" name="Picture 4">
            <a:extLst>
              <a:ext uri="{FF2B5EF4-FFF2-40B4-BE49-F238E27FC236}">
                <a16:creationId xmlns:a16="http://schemas.microsoft.com/office/drawing/2014/main" id="{B7B6D19E-EA8B-4C81-B17B-EE7D05012A7D}"/>
              </a:ext>
            </a:extLst>
          </p:cNvPr>
          <p:cNvPicPr>
            <a:picLocks noChangeAspect="1"/>
          </p:cNvPicPr>
          <p:nvPr/>
        </p:nvPicPr>
        <p:blipFill>
          <a:blip r:embed="rId4"/>
          <a:stretch>
            <a:fillRect/>
          </a:stretch>
        </p:blipFill>
        <p:spPr>
          <a:xfrm>
            <a:off x="180062" y="564500"/>
            <a:ext cx="1822862" cy="634039"/>
          </a:xfrm>
          <a:prstGeom prst="rect">
            <a:avLst/>
          </a:prstGeom>
        </p:spPr>
      </p:pic>
    </p:spTree>
    <p:extLst>
      <p:ext uri="{BB962C8B-B14F-4D97-AF65-F5344CB8AC3E}">
        <p14:creationId xmlns:p14="http://schemas.microsoft.com/office/powerpoint/2010/main" val="366542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9A63ACE-2EF7-4B26-8932-5FF2938FCAD4}"/>
              </a:ext>
            </a:extLst>
          </p:cNvPr>
          <p:cNvSpPr>
            <a:spLocks noGrp="1"/>
          </p:cNvSpPr>
          <p:nvPr>
            <p:ph type="title"/>
          </p:nvPr>
        </p:nvSpPr>
        <p:spPr>
          <a:xfrm>
            <a:off x="989755" y="-191144"/>
            <a:ext cx="10909640" cy="1368614"/>
          </a:xfrm>
        </p:spPr>
        <p:txBody>
          <a:bodyPr vert="horz" lIns="91440" tIns="45720" rIns="91440" bIns="45720" rtlCol="0" anchor="ctr">
            <a:normAutofit/>
          </a:bodyPr>
          <a:lstStyle/>
          <a:p>
            <a:pPr algn="ctr"/>
            <a:r>
              <a:rPr lang="en-US" sz="5100"/>
              <a:t>Examples of visuals for bedtime routine. </a:t>
            </a:r>
          </a:p>
        </p:txBody>
      </p:sp>
      <p:sp>
        <p:nvSpPr>
          <p:cNvPr id="16"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6C7163D-61A4-48D7-9B06-AE085FE4FD97}"/>
              </a:ext>
            </a:extLst>
          </p:cNvPr>
          <p:cNvPicPr>
            <a:picLocks noChangeAspect="1"/>
          </p:cNvPicPr>
          <p:nvPr/>
        </p:nvPicPr>
        <p:blipFill>
          <a:blip r:embed="rId3"/>
          <a:stretch>
            <a:fillRect/>
          </a:stretch>
        </p:blipFill>
        <p:spPr>
          <a:xfrm>
            <a:off x="2011556" y="2222490"/>
            <a:ext cx="2704338" cy="3605784"/>
          </a:xfrm>
          <a:prstGeom prst="rect">
            <a:avLst/>
          </a:prstGeom>
        </p:spPr>
      </p:pic>
      <p:pic>
        <p:nvPicPr>
          <p:cNvPr id="3" name="Picture 2">
            <a:extLst>
              <a:ext uri="{FF2B5EF4-FFF2-40B4-BE49-F238E27FC236}">
                <a16:creationId xmlns:a16="http://schemas.microsoft.com/office/drawing/2014/main" id="{17F66EEA-4E5D-4FE1-98C8-562F739665BC}"/>
              </a:ext>
            </a:extLst>
          </p:cNvPr>
          <p:cNvPicPr>
            <a:picLocks noChangeAspect="1"/>
          </p:cNvPicPr>
          <p:nvPr/>
        </p:nvPicPr>
        <p:blipFill>
          <a:blip r:embed="rId4"/>
          <a:stretch>
            <a:fillRect/>
          </a:stretch>
        </p:blipFill>
        <p:spPr>
          <a:xfrm>
            <a:off x="5476577" y="2214843"/>
            <a:ext cx="5463309" cy="3605784"/>
          </a:xfrm>
          <a:prstGeom prst="rect">
            <a:avLst/>
          </a:prstGeom>
        </p:spPr>
      </p:pic>
    </p:spTree>
    <p:extLst>
      <p:ext uri="{BB962C8B-B14F-4D97-AF65-F5344CB8AC3E}">
        <p14:creationId xmlns:p14="http://schemas.microsoft.com/office/powerpoint/2010/main" val="368724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C248DA7-EE37-49AC-95C3-82E1AABB73CF}"/>
              </a:ext>
            </a:extLst>
          </p:cNvPr>
          <p:cNvSpPr>
            <a:spLocks noGrp="1"/>
          </p:cNvSpPr>
          <p:nvPr>
            <p:ph type="title"/>
          </p:nvPr>
        </p:nvSpPr>
        <p:spPr>
          <a:xfrm>
            <a:off x="838200" y="365125"/>
            <a:ext cx="10515600" cy="1306443"/>
          </a:xfrm>
        </p:spPr>
        <p:txBody>
          <a:bodyPr vert="horz" lIns="91440" tIns="45720" rIns="91440" bIns="45720" rtlCol="0">
            <a:normAutofit/>
          </a:bodyPr>
          <a:lstStyle/>
          <a:p>
            <a:r>
              <a:rPr lang="en-US" sz="4000" dirty="0"/>
              <a:t>PLACE</a:t>
            </a:r>
          </a:p>
        </p:txBody>
      </p:sp>
      <p:sp>
        <p:nvSpPr>
          <p:cNvPr id="6" name="Content Placeholder 5">
            <a:extLst>
              <a:ext uri="{FF2B5EF4-FFF2-40B4-BE49-F238E27FC236}">
                <a16:creationId xmlns:a16="http://schemas.microsoft.com/office/drawing/2014/main" id="{BC925799-9BCF-4614-9AE2-8D1D2E34BBA8}"/>
              </a:ext>
            </a:extLst>
          </p:cNvPr>
          <p:cNvSpPr>
            <a:spLocks noGrp="1"/>
          </p:cNvSpPr>
          <p:nvPr>
            <p:ph idx="1"/>
          </p:nvPr>
        </p:nvSpPr>
        <p:spPr>
          <a:xfrm>
            <a:off x="838200" y="1825625"/>
            <a:ext cx="4152774" cy="4303464"/>
          </a:xfrm>
        </p:spPr>
        <p:txBody>
          <a:bodyPr vert="horz" lIns="91440" tIns="45720" rIns="91440" bIns="45720" rtlCol="0">
            <a:normAutofit/>
          </a:bodyPr>
          <a:lstStyle/>
          <a:p>
            <a:r>
              <a:rPr lang="en-US" sz="2000" dirty="0"/>
              <a:t>Your attitude to the child is important. Dan Hughes spells out the qualities that can help children grow a healthy sense of themselves and make up the best background atmosphere for emotional learning :</a:t>
            </a:r>
          </a:p>
          <a:p>
            <a:r>
              <a:rPr lang="en-US" sz="2000" dirty="0"/>
              <a:t>P=Playful</a:t>
            </a:r>
          </a:p>
          <a:p>
            <a:r>
              <a:rPr lang="en-US" sz="2000" dirty="0"/>
              <a:t>L=Loving</a:t>
            </a:r>
          </a:p>
          <a:p>
            <a:r>
              <a:rPr lang="en-US" sz="2000" dirty="0"/>
              <a:t>A=Accepting</a:t>
            </a:r>
          </a:p>
          <a:p>
            <a:r>
              <a:rPr lang="en-US" sz="2000" dirty="0"/>
              <a:t>C=Curious</a:t>
            </a:r>
          </a:p>
          <a:p>
            <a:r>
              <a:rPr lang="en-US" sz="2000" dirty="0"/>
              <a:t>E=Empathic</a:t>
            </a:r>
          </a:p>
        </p:txBody>
      </p:sp>
      <p:pic>
        <p:nvPicPr>
          <p:cNvPr id="2" name="Picture 1">
            <a:extLst>
              <a:ext uri="{FF2B5EF4-FFF2-40B4-BE49-F238E27FC236}">
                <a16:creationId xmlns:a16="http://schemas.microsoft.com/office/drawing/2014/main" id="{C610C03D-B16B-459C-8773-20E62694942D}"/>
              </a:ext>
            </a:extLst>
          </p:cNvPr>
          <p:cNvPicPr>
            <a:picLocks noChangeAspect="1"/>
          </p:cNvPicPr>
          <p:nvPr/>
        </p:nvPicPr>
        <p:blipFill rotWithShape="1">
          <a:blip r:embed="rId3"/>
          <a:srcRect l="3979" r="5317"/>
          <a:stretch/>
        </p:blipFill>
        <p:spPr>
          <a:xfrm>
            <a:off x="5183500" y="1904282"/>
            <a:ext cx="6170299" cy="4224808"/>
          </a:xfrm>
          <a:prstGeom prst="rect">
            <a:avLst/>
          </a:prstGeom>
        </p:spPr>
      </p:pic>
    </p:spTree>
    <p:extLst>
      <p:ext uri="{BB962C8B-B14F-4D97-AF65-F5344CB8AC3E}">
        <p14:creationId xmlns:p14="http://schemas.microsoft.com/office/powerpoint/2010/main" val="1230450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0"/>
            <a:ext cx="8229600" cy="1412776"/>
          </a:xfrm>
        </p:spPr>
        <p:txBody>
          <a:bodyPr/>
          <a:lstStyle/>
          <a:p>
            <a:r>
              <a:rPr lang="en-GB" sz="2400" b="1" dirty="0">
                <a:solidFill>
                  <a:schemeClr val="tx1"/>
                </a:solidFill>
              </a:rPr>
              <a:t>Top Tips to share with families</a:t>
            </a:r>
          </a:p>
        </p:txBody>
      </p:sp>
      <p:sp>
        <p:nvSpPr>
          <p:cNvPr id="3" name="Content Placeholder 2"/>
          <p:cNvSpPr>
            <a:spLocks noGrp="1"/>
          </p:cNvSpPr>
          <p:nvPr>
            <p:ph idx="1"/>
          </p:nvPr>
        </p:nvSpPr>
        <p:spPr>
          <a:xfrm>
            <a:off x="1847528" y="764705"/>
            <a:ext cx="8229600" cy="4536505"/>
          </a:xfrm>
        </p:spPr>
        <p:txBody>
          <a:bodyPr/>
          <a:lstStyle/>
          <a:p>
            <a:pPr marL="0" indent="0">
              <a:buNone/>
            </a:pPr>
            <a:endParaRPr lang="en-GB" sz="2000" dirty="0"/>
          </a:p>
          <a:p>
            <a:r>
              <a:rPr lang="en-GB" sz="2000" dirty="0">
                <a:solidFill>
                  <a:schemeClr val="tx1"/>
                </a:solidFill>
              </a:rPr>
              <a:t>Children who are physically tired will sleep better.</a:t>
            </a:r>
          </a:p>
          <a:p>
            <a:r>
              <a:rPr lang="en-GB" sz="2000" dirty="0">
                <a:solidFill>
                  <a:schemeClr val="tx1"/>
                </a:solidFill>
              </a:rPr>
              <a:t>Spend quality time with your child before bed. </a:t>
            </a:r>
          </a:p>
          <a:p>
            <a:r>
              <a:rPr lang="en-GB" sz="2000" dirty="0">
                <a:solidFill>
                  <a:schemeClr val="tx1"/>
                </a:solidFill>
              </a:rPr>
              <a:t>Avoid computers, TV or video games 1 hour before bed, mobile phones and tablets can also be an issue. </a:t>
            </a:r>
          </a:p>
          <a:p>
            <a:r>
              <a:rPr lang="en-GB" sz="2000" dirty="0">
                <a:solidFill>
                  <a:schemeClr val="tx1"/>
                </a:solidFill>
              </a:rPr>
              <a:t>Be clear and firm about bedtime. </a:t>
            </a:r>
          </a:p>
          <a:p>
            <a:r>
              <a:rPr lang="en-GB" sz="2000" dirty="0">
                <a:solidFill>
                  <a:schemeClr val="tx1"/>
                </a:solidFill>
              </a:rPr>
              <a:t>Ensure your child has had a small drink, brushed their teeth and been to the toilet. </a:t>
            </a:r>
          </a:p>
          <a:p>
            <a:r>
              <a:rPr lang="en-GB" sz="2000" dirty="0">
                <a:solidFill>
                  <a:schemeClr val="tx1"/>
                </a:solidFill>
              </a:rPr>
              <a:t>Make the bedroom a warm, restful place to be. </a:t>
            </a:r>
          </a:p>
          <a:p>
            <a:r>
              <a:rPr lang="en-GB" sz="2000" dirty="0">
                <a:solidFill>
                  <a:schemeClr val="tx1"/>
                </a:solidFill>
              </a:rPr>
              <a:t>Encourage your child to settle down and sleep in their own bed. </a:t>
            </a:r>
          </a:p>
          <a:p>
            <a:r>
              <a:rPr lang="en-GB" sz="2000" dirty="0">
                <a:solidFill>
                  <a:schemeClr val="tx1"/>
                </a:solidFill>
              </a:rPr>
              <a:t>Be patient and involve others if you can for support for yourself. </a:t>
            </a:r>
          </a:p>
          <a:p>
            <a:r>
              <a:rPr lang="en-GB" sz="2000" dirty="0">
                <a:solidFill>
                  <a:schemeClr val="tx1"/>
                </a:solidFill>
              </a:rPr>
              <a:t>Establish a good routine and stick to it consistently. </a:t>
            </a:r>
          </a:p>
          <a:p>
            <a:r>
              <a:rPr lang="en-GB" sz="2000" dirty="0">
                <a:solidFill>
                  <a:schemeClr val="tx1"/>
                </a:solidFill>
              </a:rPr>
              <a:t>Give your child lots of praise when it goes well and acknowledge your child's efforts. </a:t>
            </a:r>
          </a:p>
          <a:p>
            <a:pPr marL="0" indent="0">
              <a:buNone/>
            </a:pPr>
            <a:endParaRPr lang="en-GB" dirty="0"/>
          </a:p>
        </p:txBody>
      </p:sp>
      <p:sp>
        <p:nvSpPr>
          <p:cNvPr id="4" name="Slide Number Placeholder 3"/>
          <p:cNvSpPr>
            <a:spLocks noGrp="1"/>
          </p:cNvSpPr>
          <p:nvPr>
            <p:ph type="sldNum" sz="quarter" idx="12"/>
          </p:nvPr>
        </p:nvSpPr>
        <p:spPr/>
        <p:txBody>
          <a:bodyPr/>
          <a:lstStyle/>
          <a:p>
            <a:fld id="{E8710CB4-71F0-2343-8993-59BB2A3CF373}" type="slidenum">
              <a:rPr lang="en-GB" smtClean="0"/>
              <a:pPr/>
              <a:t>20</a:t>
            </a:fld>
            <a:endParaRPr lang="en-GB"/>
          </a:p>
        </p:txBody>
      </p:sp>
      <p:pic>
        <p:nvPicPr>
          <p:cNvPr id="5" name="Picture 4">
            <a:extLst>
              <a:ext uri="{FF2B5EF4-FFF2-40B4-BE49-F238E27FC236}">
                <a16:creationId xmlns:a16="http://schemas.microsoft.com/office/drawing/2014/main" id="{B06997D2-B072-41F4-887B-4FA8D7114221}"/>
              </a:ext>
            </a:extLst>
          </p:cNvPr>
          <p:cNvPicPr>
            <a:picLocks noChangeAspect="1"/>
          </p:cNvPicPr>
          <p:nvPr/>
        </p:nvPicPr>
        <p:blipFill>
          <a:blip r:embed="rId3"/>
          <a:stretch>
            <a:fillRect/>
          </a:stretch>
        </p:blipFill>
        <p:spPr>
          <a:xfrm>
            <a:off x="57807" y="573732"/>
            <a:ext cx="1822862" cy="634039"/>
          </a:xfrm>
          <a:prstGeom prst="rect">
            <a:avLst/>
          </a:prstGeom>
        </p:spPr>
      </p:pic>
    </p:spTree>
    <p:extLst>
      <p:ext uri="{BB962C8B-B14F-4D97-AF65-F5344CB8AC3E}">
        <p14:creationId xmlns:p14="http://schemas.microsoft.com/office/powerpoint/2010/main" val="30888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48680"/>
            <a:ext cx="8229600" cy="792088"/>
          </a:xfrm>
        </p:spPr>
        <p:txBody>
          <a:bodyPr/>
          <a:lstStyle/>
          <a:p>
            <a:r>
              <a:rPr lang="en-GB" sz="2400" b="1" dirty="0">
                <a:solidFill>
                  <a:schemeClr val="tx1"/>
                </a:solidFill>
              </a:rPr>
              <a:t>Helpful websites to share with parents</a:t>
            </a:r>
          </a:p>
        </p:txBody>
      </p:sp>
      <p:sp>
        <p:nvSpPr>
          <p:cNvPr id="3" name="Content Placeholder 2"/>
          <p:cNvSpPr>
            <a:spLocks noGrp="1"/>
          </p:cNvSpPr>
          <p:nvPr>
            <p:ph idx="1"/>
          </p:nvPr>
        </p:nvSpPr>
        <p:spPr>
          <a:xfrm>
            <a:off x="1981200" y="1340769"/>
            <a:ext cx="8229600" cy="4032449"/>
          </a:xfrm>
        </p:spPr>
        <p:txBody>
          <a:bodyPr/>
          <a:lstStyle/>
          <a:p>
            <a:r>
              <a:rPr lang="en-GB" sz="2000" b="1" dirty="0">
                <a:solidFill>
                  <a:schemeClr val="tx1"/>
                </a:solidFill>
              </a:rPr>
              <a:t>Safer sleep advice - </a:t>
            </a:r>
            <a:r>
              <a:rPr lang="en-GB" sz="2000" dirty="0">
                <a:solidFill>
                  <a:schemeClr val="tx1"/>
                </a:solidFill>
                <a:hlinkClick r:id="rId2"/>
              </a:rPr>
              <a:t>www.lullabytrust.org.uk/safer-sleep-advice</a:t>
            </a:r>
            <a:endParaRPr lang="en-GB" sz="2000" dirty="0">
              <a:solidFill>
                <a:schemeClr val="tx1"/>
              </a:solidFill>
            </a:endParaRPr>
          </a:p>
          <a:p>
            <a:r>
              <a:rPr lang="en-GB" sz="2000" b="1" dirty="0">
                <a:solidFill>
                  <a:schemeClr val="tx1"/>
                </a:solidFill>
              </a:rPr>
              <a:t>NHS Choices - </a:t>
            </a:r>
            <a:r>
              <a:rPr lang="en-GB" sz="2000" dirty="0">
                <a:solidFill>
                  <a:schemeClr val="tx1"/>
                </a:solidFill>
                <a:hlinkClick r:id="rId3"/>
              </a:rPr>
              <a:t>www.nhs.uk/live-well/sleep-and-tiredness/healthy-sleep-tips-for-children</a:t>
            </a:r>
            <a:endParaRPr lang="en-GB" sz="2000" dirty="0">
              <a:solidFill>
                <a:schemeClr val="tx1"/>
              </a:solidFill>
            </a:endParaRPr>
          </a:p>
          <a:p>
            <a:r>
              <a:rPr lang="en-GB" sz="2000" b="1" dirty="0">
                <a:solidFill>
                  <a:schemeClr val="tx1"/>
                </a:solidFill>
              </a:rPr>
              <a:t>National Sleep Foundation- </a:t>
            </a:r>
            <a:r>
              <a:rPr lang="en-GB" sz="2000" b="1" dirty="0">
                <a:solidFill>
                  <a:schemeClr val="tx1"/>
                </a:solidFill>
                <a:hlinkClick r:id="rId4"/>
              </a:rPr>
              <a:t>www.sleepfoundation.org/articles/how-blue-light-affects-kids-sleep</a:t>
            </a:r>
            <a:endParaRPr lang="en-GB" dirty="0"/>
          </a:p>
          <a:p>
            <a:r>
              <a:rPr lang="en-GB" sz="2000" b="1" dirty="0">
                <a:solidFill>
                  <a:schemeClr val="tx1"/>
                </a:solidFill>
              </a:rPr>
              <a:t>Common sleep problems – </a:t>
            </a:r>
            <a:r>
              <a:rPr lang="en-GB" sz="2000" b="1" dirty="0">
                <a:solidFill>
                  <a:schemeClr val="tx1"/>
                </a:solidFill>
                <a:hlinkClick r:id="rId5"/>
              </a:rPr>
              <a:t>www.sleepcouncil.org.uk/advice-support/sleep-hub/family-matters/common-sleep-problems-in-children</a:t>
            </a:r>
            <a:endParaRPr lang="en-GB" sz="2000" b="1" dirty="0">
              <a:solidFill>
                <a:schemeClr val="tx1"/>
              </a:solidFill>
            </a:endParaRPr>
          </a:p>
          <a:p>
            <a:r>
              <a:rPr lang="en-GB" sz="2000" b="1" dirty="0">
                <a:solidFill>
                  <a:schemeClr val="tx1"/>
                </a:solidFill>
              </a:rPr>
              <a:t>Children with additional needs – </a:t>
            </a:r>
            <a:r>
              <a:rPr lang="en-GB" sz="2000" b="1" dirty="0">
                <a:solidFill>
                  <a:schemeClr val="tx1"/>
                </a:solidFill>
                <a:hlinkClick r:id="rId6"/>
              </a:rPr>
              <a:t>www.sleepcouncil.org.uk/advice-support/sleep-hub/family-matters/children-with-additional-needs</a:t>
            </a:r>
            <a:endParaRPr lang="en-GB" sz="2000" b="1" dirty="0">
              <a:solidFill>
                <a:schemeClr val="tx1"/>
              </a:solidFill>
            </a:endParaRPr>
          </a:p>
          <a:p>
            <a:pPr marL="0" indent="0">
              <a:buNone/>
            </a:pPr>
            <a:endParaRPr lang="en-GB" sz="2000" b="1" dirty="0">
              <a:solidFill>
                <a:schemeClr val="tx1"/>
              </a:solidFill>
            </a:endParaRPr>
          </a:p>
        </p:txBody>
      </p:sp>
      <p:sp>
        <p:nvSpPr>
          <p:cNvPr id="4" name="Slide Number Placeholder 3"/>
          <p:cNvSpPr>
            <a:spLocks noGrp="1"/>
          </p:cNvSpPr>
          <p:nvPr>
            <p:ph type="sldNum" sz="quarter" idx="12"/>
          </p:nvPr>
        </p:nvSpPr>
        <p:spPr/>
        <p:txBody>
          <a:bodyPr/>
          <a:lstStyle/>
          <a:p>
            <a:fld id="{E8710CB4-71F0-2343-8993-59BB2A3CF373}" type="slidenum">
              <a:rPr lang="en-GB" smtClean="0"/>
              <a:pPr/>
              <a:t>21</a:t>
            </a:fld>
            <a:endParaRPr lang="en-GB"/>
          </a:p>
        </p:txBody>
      </p:sp>
      <p:pic>
        <p:nvPicPr>
          <p:cNvPr id="5" name="Picture 4">
            <a:extLst>
              <a:ext uri="{FF2B5EF4-FFF2-40B4-BE49-F238E27FC236}">
                <a16:creationId xmlns:a16="http://schemas.microsoft.com/office/drawing/2014/main" id="{688FE827-AC2E-453B-BEF4-2E068F4EBC47}"/>
              </a:ext>
            </a:extLst>
          </p:cNvPr>
          <p:cNvPicPr>
            <a:picLocks noChangeAspect="1"/>
          </p:cNvPicPr>
          <p:nvPr/>
        </p:nvPicPr>
        <p:blipFill>
          <a:blip r:embed="rId7"/>
          <a:stretch>
            <a:fillRect/>
          </a:stretch>
        </p:blipFill>
        <p:spPr>
          <a:xfrm>
            <a:off x="391852" y="5500085"/>
            <a:ext cx="1822862" cy="634039"/>
          </a:xfrm>
          <a:prstGeom prst="rect">
            <a:avLst/>
          </a:prstGeom>
        </p:spPr>
      </p:pic>
    </p:spTree>
    <p:extLst>
      <p:ext uri="{BB962C8B-B14F-4D97-AF65-F5344CB8AC3E}">
        <p14:creationId xmlns:p14="http://schemas.microsoft.com/office/powerpoint/2010/main" val="1703226270"/>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Rounded MT Bold"/>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TotalTime>
  <Words>2268</Words>
  <Application>Microsoft Office PowerPoint</Application>
  <PresentationFormat>Widescreen</PresentationFormat>
  <Paragraphs>228</Paragraphs>
  <Slides>21</Slides>
  <Notes>19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21</vt:i4>
      </vt:variant>
    </vt:vector>
  </HeadingPairs>
  <TitlesOfParts>
    <vt:vector size="31" baseType="lpstr">
      <vt:lpstr>Arial</vt:lpstr>
      <vt:lpstr>Arial Rounded MT Bold</vt:lpstr>
      <vt:lpstr>brandon-grotesque</vt:lpstr>
      <vt:lpstr>Calibri</vt:lpstr>
      <vt:lpstr>Calibri Light</vt:lpstr>
      <vt:lpstr>FS Albert Extra Bold</vt:lpstr>
      <vt:lpstr>helvetica neue</vt:lpstr>
      <vt:lpstr>Merriweather</vt:lpstr>
      <vt:lpstr>Default Design</vt:lpstr>
      <vt:lpstr>Office Theme</vt:lpstr>
      <vt:lpstr>     </vt:lpstr>
      <vt:lpstr>  </vt:lpstr>
      <vt:lpstr>What are the common sleep problems in your household?</vt:lpstr>
      <vt:lpstr>    </vt:lpstr>
      <vt:lpstr>   How can the 0-19 Team support sleep issues            </vt:lpstr>
      <vt:lpstr>                     </vt:lpstr>
      <vt:lpstr>Why is sleep important.</vt:lpstr>
      <vt:lpstr>Maslow hierarchy of need.</vt:lpstr>
      <vt:lpstr>  How much sleep is recommended for each age group?</vt:lpstr>
      <vt:lpstr>Hypnogram of a normal sleep pattern</vt:lpstr>
      <vt:lpstr> </vt:lpstr>
      <vt:lpstr> </vt:lpstr>
      <vt:lpstr>Impact of sleep problems on children (and their parents!!)</vt:lpstr>
      <vt:lpstr>Most common bedtime issues</vt:lpstr>
      <vt:lpstr>What is helpful at bedtime?</vt:lpstr>
      <vt:lpstr>PowerPoint Presentation</vt:lpstr>
      <vt:lpstr> </vt:lpstr>
      <vt:lpstr>Examples of visuals for bedtime routine. </vt:lpstr>
      <vt:lpstr>PLACE</vt:lpstr>
      <vt:lpstr>Top Tips to share with families</vt:lpstr>
      <vt:lpstr>Helpful websites to share with parents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Sleep Support in school age children</dc:title>
  <dc:creator>Shergold, Nicola</dc:creator>
  <cp:lastModifiedBy>M BRIGHTWELL</cp:lastModifiedBy>
  <cp:revision>13</cp:revision>
  <cp:lastPrinted>2023-11-08T07:38:56Z</cp:lastPrinted>
  <dcterms:created xsi:type="dcterms:W3CDTF">2022-03-07T08:24:20Z</dcterms:created>
  <dcterms:modified xsi:type="dcterms:W3CDTF">2023-11-08T15:11:34Z</dcterms:modified>
</cp:coreProperties>
</file>