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9" r:id="rId1"/>
  </p:sldMasterIdLst>
  <p:notesMasterIdLst>
    <p:notesMasterId r:id="rId12"/>
  </p:notesMasterIdLst>
  <p:sldIdLst>
    <p:sldId id="256" r:id="rId2"/>
    <p:sldId id="257" r:id="rId3"/>
    <p:sldId id="267" r:id="rId4"/>
    <p:sldId id="269" r:id="rId5"/>
    <p:sldId id="258" r:id="rId6"/>
    <p:sldId id="260" r:id="rId7"/>
    <p:sldId id="262" r:id="rId8"/>
    <p:sldId id="270" r:id="rId9"/>
    <p:sldId id="265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4" autoAdjust="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CE4F0B-849E-4D53-BADC-6AF77AA241C7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0A26DC-113A-4B56-AA0D-AE2635411F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259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0A26DC-113A-4B56-AA0D-AE2635411F1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80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626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818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134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430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011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585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374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035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886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00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876677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2071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592598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606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9477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921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834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145" y="593889"/>
            <a:ext cx="6203170" cy="4814407"/>
          </a:xfrm>
        </p:spPr>
        <p:txBody>
          <a:bodyPr>
            <a:normAutofit/>
          </a:bodyPr>
          <a:lstStyle/>
          <a:p>
            <a:pPr algn="l"/>
            <a:r>
              <a:rPr b="1" dirty="0">
                <a:latin typeface="Calibri" panose="020F0502020204030204" pitchFamily="34" charset="0"/>
                <a:cs typeface="Calibri" panose="020F0502020204030204" pitchFamily="34" charset="0"/>
              </a:rPr>
              <a:t>Supporting</a:t>
            </a:r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b="1" dirty="0">
                <a:latin typeface="Calibri" panose="020F0502020204030204" pitchFamily="34" charset="0"/>
                <a:cs typeface="Calibri" panose="020F0502020204030204" pitchFamily="34" charset="0"/>
              </a:rPr>
              <a:t>Children’s Wellbeing </a:t>
            </a:r>
            <a:br>
              <a:rPr lang="en-GB" dirty="0"/>
            </a:br>
            <a:br>
              <a:rPr lang="en-GB" dirty="0"/>
            </a:br>
            <a:r>
              <a:rPr b="1" dirty="0"/>
              <a:t>5C Needs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0440B4-6FED-482B-BDB0-4448927F9F2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069" y="303236"/>
            <a:ext cx="2457002" cy="229293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Being at our Brain Best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576128"/>
            <a:ext cx="7035539" cy="4890660"/>
          </a:xfrm>
        </p:spPr>
        <p:txBody>
          <a:bodyPr>
            <a:normAutofit/>
          </a:bodyPr>
          <a:lstStyle/>
          <a:p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sz="2800" dirty="0"/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5019EA4A-691E-475A-8B82-5BD4835CE8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195" t="27279" r="15905" b="30483"/>
          <a:stretch/>
        </p:blipFill>
        <p:spPr>
          <a:xfrm>
            <a:off x="461913" y="4021458"/>
            <a:ext cx="7092248" cy="23312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12EC38A-D143-41E4-8D99-3D8CC8B291A6}"/>
              </a:ext>
            </a:extLst>
          </p:cNvPr>
          <p:cNvSpPr txBox="1"/>
          <p:nvPr/>
        </p:nvSpPr>
        <p:spPr>
          <a:xfrm>
            <a:off x="678730" y="1385740"/>
            <a:ext cx="65893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When our 5C Needs are met, then we can be at our ‘Brain Best’ for learning and play. </a:t>
            </a:r>
          </a:p>
          <a:p>
            <a:endParaRPr lang="en-GB" sz="2400" dirty="0"/>
          </a:p>
          <a:p>
            <a:r>
              <a:rPr lang="en-GB" sz="2400" dirty="0"/>
              <a:t>We can support children to understand how to feel good in a way which is good for everyone.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8A295E-62C5-4ED2-BB99-0988602C74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813847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5C NEEDS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A764FC6-AD12-4301-93ED-06B93EF8F9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844" t="24021" r="15774" b="34009"/>
          <a:stretch/>
        </p:blipFill>
        <p:spPr>
          <a:xfrm>
            <a:off x="609599" y="4424896"/>
            <a:ext cx="6554920" cy="2230426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E509513-C303-42C2-A5E1-0F50671EC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622" y="1423447"/>
            <a:ext cx="7022968" cy="2743199"/>
          </a:xfrm>
        </p:spPr>
        <p:txBody>
          <a:bodyPr>
            <a:normAutofit/>
          </a:bodyPr>
          <a:lstStyle/>
          <a:p>
            <a:r>
              <a:rPr lang="en-GB" sz="2400" dirty="0"/>
              <a:t>Our 5C Needs can be grouped into our physical, emotional and learning needs. </a:t>
            </a:r>
          </a:p>
          <a:p>
            <a:r>
              <a:rPr lang="en-GB" sz="2400" dirty="0"/>
              <a:t>By teaching our 5C Needs, we can help children recognise when their needs are not being met and how they manage their ‘prickle’ feelings in a way which is good for everyone.</a:t>
            </a:r>
          </a:p>
        </p:txBody>
      </p:sp>
    </p:spTree>
    <p:extLst>
      <p:ext uri="{BB962C8B-B14F-4D97-AF65-F5344CB8AC3E}">
        <p14:creationId xmlns:p14="http://schemas.microsoft.com/office/powerpoint/2010/main" val="2300058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6824E54-7887-4B0A-BF85-AE0710EB8C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9940" t="22263" r="2848" b="19924"/>
          <a:stretch/>
        </p:blipFill>
        <p:spPr>
          <a:xfrm>
            <a:off x="415544" y="860197"/>
            <a:ext cx="6692267" cy="4609706"/>
          </a:xfrm>
        </p:spPr>
      </p:pic>
    </p:spTree>
    <p:extLst>
      <p:ext uri="{BB962C8B-B14F-4D97-AF65-F5344CB8AC3E}">
        <p14:creationId xmlns:p14="http://schemas.microsoft.com/office/powerpoint/2010/main" val="1642607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658" y="609600"/>
            <a:ext cx="6812767" cy="1049518"/>
          </a:xfrm>
        </p:spPr>
        <p:txBody>
          <a:bodyPr/>
          <a:lstStyle/>
          <a:p>
            <a:pPr algn="ctr"/>
            <a:r>
              <a:rPr b="1" dirty="0"/>
              <a:t>Feeling Comfortable</a:t>
            </a:r>
            <a:r>
              <a:rPr lang="en-GB" b="1" dirty="0"/>
              <a:t> (at home)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658" y="1585555"/>
            <a:ext cx="7484882" cy="480581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sz="2000" b="1" dirty="0"/>
              <a:t>What it means: feeling safe, secure and calm so learning can happen.</a:t>
            </a:r>
          </a:p>
          <a:p>
            <a:pPr marL="457200" lvl="1" indent="0">
              <a:buNone/>
            </a:pPr>
            <a:r>
              <a:rPr sz="2000" dirty="0"/>
              <a:t>Predictable routines and clear expectations.</a:t>
            </a:r>
          </a:p>
          <a:p>
            <a:pPr lvl="1"/>
            <a:r>
              <a:rPr sz="2000" dirty="0"/>
              <a:t>A consistent bedtime and a quiet, safe space to unwind.</a:t>
            </a:r>
          </a:p>
          <a:p>
            <a:pPr lvl="1"/>
            <a:r>
              <a:rPr sz="2000" dirty="0"/>
              <a:t>Open conversations about feelings without judgment.</a:t>
            </a:r>
            <a:endParaRPr lang="en-GB" sz="2000" dirty="0"/>
          </a:p>
          <a:p>
            <a:pPr lvl="1"/>
            <a:endParaRPr lang="en-GB" sz="2000" dirty="0"/>
          </a:p>
          <a:p>
            <a:pPr marL="457200" lvl="1" indent="0">
              <a:buNone/>
            </a:pPr>
            <a:endParaRPr lang="en-GB" sz="2000" dirty="0"/>
          </a:p>
          <a:p>
            <a:pPr marL="457200" lvl="1" indent="0">
              <a:buNone/>
            </a:pPr>
            <a:r>
              <a:rPr lang="en-GB" sz="2000" b="1" dirty="0"/>
              <a:t>What it means: strong relationships with family, friends and teachers.</a:t>
            </a:r>
          </a:p>
          <a:p>
            <a:pPr lvl="1"/>
            <a:r>
              <a:rPr lang="en-GB" sz="2000" dirty="0"/>
              <a:t>Daily one-to-one time and family traditions.</a:t>
            </a:r>
          </a:p>
          <a:p>
            <a:pPr lvl="1"/>
            <a:r>
              <a:rPr lang="en-GB" sz="2000" dirty="0"/>
              <a:t>Active listening and helping children build friendships</a:t>
            </a:r>
          </a:p>
          <a:p>
            <a:pPr lvl="1"/>
            <a:r>
              <a:rPr lang="en-GB" sz="2000" dirty="0"/>
              <a:t>Check-ins: ask about their day and listen.</a:t>
            </a:r>
          </a:p>
          <a:p>
            <a:pPr lvl="1"/>
            <a:endParaRPr sz="200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4758C86-EEC3-472E-988C-A1F0DF7D2CAC}"/>
              </a:ext>
            </a:extLst>
          </p:cNvPr>
          <p:cNvSpPr txBox="1">
            <a:spLocks/>
          </p:cNvSpPr>
          <p:nvPr/>
        </p:nvSpPr>
        <p:spPr>
          <a:xfrm>
            <a:off x="534184" y="3618324"/>
            <a:ext cx="6347713" cy="9526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b="1" dirty="0"/>
              <a:t>Feeling Connected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898689"/>
          </a:xfrm>
        </p:spPr>
        <p:txBody>
          <a:bodyPr/>
          <a:lstStyle/>
          <a:p>
            <a:r>
              <a:rPr b="1" dirty="0"/>
              <a:t>Feeling ‘I Count’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4184" y="1425298"/>
            <a:ext cx="6988406" cy="49283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2000" b="1" dirty="0"/>
              <a:t>What it means: feeling seen, heard and valued.</a:t>
            </a:r>
          </a:p>
          <a:p>
            <a:pPr lvl="1"/>
            <a:r>
              <a:rPr sz="2000" dirty="0"/>
              <a:t>Invite opinions and celebrate effort and contribution.</a:t>
            </a:r>
          </a:p>
          <a:p>
            <a:pPr lvl="1"/>
            <a:r>
              <a:rPr sz="2000" dirty="0"/>
              <a:t>Give roles at home (setting table, caring for pets).</a:t>
            </a:r>
          </a:p>
          <a:p>
            <a:pPr lvl="1"/>
            <a:r>
              <a:rPr sz="2000" dirty="0"/>
              <a:t>Acknowledge achievements small and large</a:t>
            </a:r>
            <a:endParaRPr lang="en-GB" sz="2000" dirty="0"/>
          </a:p>
          <a:p>
            <a:pPr lvl="1"/>
            <a:endParaRPr lang="en-GB" sz="2000" dirty="0"/>
          </a:p>
          <a:p>
            <a:pPr marL="457200" lvl="1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b="1" dirty="0"/>
              <a:t>What it means: belief they can try, learn and improve.</a:t>
            </a:r>
          </a:p>
          <a:p>
            <a:pPr lvl="1"/>
            <a:r>
              <a:rPr lang="en-GB" sz="2000" dirty="0"/>
              <a:t>Praise effort and strategies rather than perfection.</a:t>
            </a:r>
          </a:p>
          <a:p>
            <a:pPr lvl="1"/>
            <a:r>
              <a:rPr lang="en-GB" sz="2000" dirty="0"/>
              <a:t>Provide age-appropriate responsibilities and challenges.</a:t>
            </a:r>
          </a:p>
          <a:p>
            <a:pPr lvl="1"/>
            <a:r>
              <a:rPr lang="en-GB" sz="2000" dirty="0"/>
              <a:t>Encourage resilience: mistakes are part of learning.</a:t>
            </a:r>
          </a:p>
          <a:p>
            <a:pPr lvl="1"/>
            <a:endParaRPr lang="en-GB" sz="2000" dirty="0"/>
          </a:p>
          <a:p>
            <a:pPr lvl="1"/>
            <a:endParaRPr sz="20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37BF866-8661-4A71-91BE-1E2654B049B2}"/>
              </a:ext>
            </a:extLst>
          </p:cNvPr>
          <p:cNvSpPr txBox="1">
            <a:spLocks/>
          </p:cNvSpPr>
          <p:nvPr/>
        </p:nvSpPr>
        <p:spPr>
          <a:xfrm>
            <a:off x="703868" y="3528072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b="1" dirty="0"/>
              <a:t>Feeling Capable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983530"/>
          </a:xfrm>
        </p:spPr>
        <p:txBody>
          <a:bodyPr/>
          <a:lstStyle/>
          <a:p>
            <a:r>
              <a:rPr b="1" dirty="0"/>
              <a:t>Feeling In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4184" y="1623262"/>
            <a:ext cx="6941271" cy="29393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2000" b="1" dirty="0"/>
              <a:t>What it means: having small choices and predictable boundaries.</a:t>
            </a:r>
          </a:p>
          <a:p>
            <a:pPr lvl="1"/>
            <a:r>
              <a:rPr sz="2000" dirty="0"/>
              <a:t>Offer limited choices to empower decision-making.</a:t>
            </a:r>
          </a:p>
          <a:p>
            <a:pPr lvl="1"/>
            <a:r>
              <a:rPr sz="2000" dirty="0"/>
              <a:t>Teach simple self-regulation strategies (breathing, count to 5).</a:t>
            </a:r>
          </a:p>
          <a:p>
            <a:pPr lvl="1"/>
            <a:r>
              <a:rPr sz="2000" dirty="0"/>
              <a:t>Use visuals or timers to help with transitions.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1AB139-D5CD-4C95-A8E2-9C981A98A9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49942" t="21208" r="1650" b="19132"/>
          <a:stretch/>
        </p:blipFill>
        <p:spPr>
          <a:xfrm>
            <a:off x="579874" y="914400"/>
            <a:ext cx="6499656" cy="4505896"/>
          </a:xfrm>
        </p:spPr>
      </p:pic>
    </p:spTree>
    <p:extLst>
      <p:ext uri="{BB962C8B-B14F-4D97-AF65-F5344CB8AC3E}">
        <p14:creationId xmlns:p14="http://schemas.microsoft.com/office/powerpoint/2010/main" val="36175439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How to support Wellbeing at home…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074" y="1932252"/>
            <a:ext cx="7506881" cy="4343905"/>
          </a:xfrm>
        </p:spPr>
        <p:txBody>
          <a:bodyPr>
            <a:noAutofit/>
          </a:bodyPr>
          <a:lstStyle/>
          <a:p>
            <a:pPr lvl="1"/>
            <a:r>
              <a:rPr sz="2400" dirty="0"/>
              <a:t>Small, consistent actions matter more than big fixes.</a:t>
            </a:r>
          </a:p>
          <a:p>
            <a:pPr lvl="1"/>
            <a:r>
              <a:rPr sz="2400" dirty="0"/>
              <a:t>Use routines, connection and choice to build safety.</a:t>
            </a:r>
          </a:p>
          <a:p>
            <a:pPr lvl="1"/>
            <a:r>
              <a:rPr sz="2400" dirty="0"/>
              <a:t>Celebrate effort and involve children in decisions.</a:t>
            </a:r>
            <a:endParaRPr lang="en-GB" sz="2400" dirty="0"/>
          </a:p>
          <a:p>
            <a:pPr lvl="1"/>
            <a:r>
              <a:rPr lang="en-GB" sz="2400" dirty="0"/>
              <a:t>Talk about 5C Needs</a:t>
            </a:r>
          </a:p>
          <a:p>
            <a:pPr lvl="1"/>
            <a:r>
              <a:rPr lang="en-GB" sz="2400" dirty="0"/>
              <a:t>‘Good for me, Good for you &amp; Good for Everyone’</a:t>
            </a:r>
            <a:endParaRPr sz="2400" dirty="0"/>
          </a:p>
          <a:p>
            <a:pPr lvl="1"/>
            <a:r>
              <a:rPr sz="2400" dirty="0"/>
              <a:t>The Wellbeing Shield is a home reminder of strengths.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4BA7B34-69E6-4B0F-B077-A29D0C3235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848" t="22528" r="50057" b="18076"/>
          <a:stretch/>
        </p:blipFill>
        <p:spPr>
          <a:xfrm>
            <a:off x="1291472" y="259083"/>
            <a:ext cx="4572000" cy="6086983"/>
          </a:xfrm>
        </p:spPr>
      </p:pic>
    </p:spTree>
    <p:extLst>
      <p:ext uri="{BB962C8B-B14F-4D97-AF65-F5344CB8AC3E}">
        <p14:creationId xmlns:p14="http://schemas.microsoft.com/office/powerpoint/2010/main" val="142225468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324</TotalTime>
  <Words>373</Words>
  <Application>Microsoft Office PowerPoint</Application>
  <PresentationFormat>On-screen Show (4:3)</PresentationFormat>
  <Paragraphs>45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Trebuchet MS</vt:lpstr>
      <vt:lpstr>Wingdings 3</vt:lpstr>
      <vt:lpstr>Facet</vt:lpstr>
      <vt:lpstr>Supporting Children’s Wellbeing   5C Needs</vt:lpstr>
      <vt:lpstr>Being at our Brain Best</vt:lpstr>
      <vt:lpstr>5C NEEDS</vt:lpstr>
      <vt:lpstr>PowerPoint Presentation</vt:lpstr>
      <vt:lpstr>Feeling Comfortable (at home)</vt:lpstr>
      <vt:lpstr>Feeling ‘I Count’</vt:lpstr>
      <vt:lpstr>Feeling In Control</vt:lpstr>
      <vt:lpstr>PowerPoint Presentation</vt:lpstr>
      <vt:lpstr>How to support Wellbeing at home…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Supporting Children’s Wellbeing  The 5C Needs</dc:title>
  <dc:subject/>
  <dc:creator>Michelle Brightwell</dc:creator>
  <cp:keywords/>
  <dc:description>generated using python-pptx</dc:description>
  <cp:lastModifiedBy>S ROBINSON</cp:lastModifiedBy>
  <cp:revision>13</cp:revision>
  <dcterms:created xsi:type="dcterms:W3CDTF">2013-01-27T09:14:16Z</dcterms:created>
  <dcterms:modified xsi:type="dcterms:W3CDTF">2025-11-24T19:31:35Z</dcterms:modified>
  <cp:category/>
</cp:coreProperties>
</file>